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7" r:id="rId2"/>
    <p:sldId id="263" r:id="rId3"/>
    <p:sldId id="264" r:id="rId4"/>
    <p:sldId id="265" r:id="rId5"/>
    <p:sldId id="266" r:id="rId6"/>
    <p:sldId id="267" r:id="rId7"/>
    <p:sldId id="259" r:id="rId8"/>
    <p:sldId id="269" r:id="rId9"/>
    <p:sldId id="270" r:id="rId10"/>
    <p:sldId id="271" r:id="rId11"/>
    <p:sldId id="260" r:id="rId12"/>
    <p:sldId id="26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8" r:id="rId24"/>
    <p:sldId id="282" r:id="rId25"/>
    <p:sldId id="283" r:id="rId26"/>
    <p:sldId id="284" r:id="rId27"/>
    <p:sldId id="293" r:id="rId28"/>
    <p:sldId id="289" r:id="rId29"/>
    <p:sldId id="290" r:id="rId30"/>
    <p:sldId id="285" r:id="rId31"/>
    <p:sldId id="291" r:id="rId32"/>
    <p:sldId id="292" r:id="rId33"/>
    <p:sldId id="286" r:id="rId34"/>
    <p:sldId id="287" r:id="rId35"/>
    <p:sldId id="262" r:id="rId36"/>
  </p:sldIdLst>
  <p:sldSz cx="9144000" cy="5143500" type="screen16x9"/>
  <p:notesSz cx="6858000" cy="9144000"/>
  <p:embeddedFontLst>
    <p:embeddedFont>
      <p:font typeface="Nanum Myeongjo" panose="020B0600000101010101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1092" y="44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52622dcb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52622dcb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43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5c1fcd70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5c1fcd70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5c1fcd70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5c1fcd70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785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68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071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81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190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069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6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883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302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039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697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212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398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99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483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433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57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47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4427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262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422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a5c1fcd7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a5c1fcd7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640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a5c1fcd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a5c1fcd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80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a5c1fcd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a5c1fcd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666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a5c1fcd7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a5c1fcd7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4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a5c1fcd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a5c1fcd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18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a5c1fcd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a5c1fcd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41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3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71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600075" y="1657375"/>
            <a:ext cx="2457600" cy="7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4"/>
          <p:cNvCxnSpPr>
            <a:cxnSpLocks/>
          </p:cNvCxnSpPr>
          <p:nvPr/>
        </p:nvCxnSpPr>
        <p:spPr>
          <a:xfrm>
            <a:off x="600075" y="3100400"/>
            <a:ext cx="24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4"/>
          <p:cNvSpPr txBox="1"/>
          <p:nvPr/>
        </p:nvSpPr>
        <p:spPr>
          <a:xfrm>
            <a:off x="628650" y="1938819"/>
            <a:ext cx="23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Nanum Myeongjo" panose="020B0600000101010101" charset="-127"/>
                <a:ea typeface="Nanum Myeongjo" panose="020B0600000101010101" charset="-127"/>
              </a:rPr>
              <a:t>영화 덕후들을 위한 공간</a:t>
            </a:r>
            <a:r>
              <a:rPr lang="en-US" altLang="ko-KR" sz="1600" dirty="0">
                <a:solidFill>
                  <a:schemeClr val="dk1"/>
                </a:solidFill>
                <a:latin typeface="Nanum Myeongjo" panose="020B0600000101010101" charset="-127"/>
                <a:ea typeface="Nanum Myeongjo" panose="020B0600000101010101" charset="-127"/>
              </a:rPr>
              <a:t>,</a:t>
            </a:r>
            <a:endParaRPr dirty="0"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00075" y="3104913"/>
            <a:ext cx="2523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</a:rPr>
              <a:t>November 26, 2022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None/>
            </a:pPr>
            <a:r>
              <a:rPr lang="en" sz="800" dirty="0">
                <a:solidFill>
                  <a:schemeClr val="dk1"/>
                </a:solidFill>
              </a:rPr>
              <a:t>© TEAM KSJ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2" name="Google Shape;65;p14">
            <a:extLst>
              <a:ext uri="{FF2B5EF4-FFF2-40B4-BE49-F238E27FC236}">
                <a16:creationId xmlns:a16="http://schemas.microsoft.com/office/drawing/2014/main" id="{62510CBD-4ADC-B232-035D-F2208E2D8750}"/>
              </a:ext>
            </a:extLst>
          </p:cNvPr>
          <p:cNvSpPr txBox="1"/>
          <p:nvPr/>
        </p:nvSpPr>
        <p:spPr>
          <a:xfrm>
            <a:off x="600075" y="2261556"/>
            <a:ext cx="2457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700" dirty="0">
                <a:latin typeface="Nanum Myeongjo"/>
                <a:ea typeface="Nanum Myeongjo"/>
                <a:cs typeface="Nanum Myeongjo"/>
                <a:sym typeface="Nanum Myeongjo"/>
              </a:rPr>
              <a:t>영덕</a:t>
            </a:r>
            <a:endParaRPr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5A662-3AAE-CE6E-25E6-E3B5FE73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687" y="2331399"/>
            <a:ext cx="483713" cy="4573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000" dirty="0">
                <a:latin typeface="Nanum Myeongjo"/>
                <a:ea typeface="Nanum Myeongjo"/>
                <a:sym typeface="Nanum Myeongjo"/>
              </a:rPr>
              <a:t>어플리케이션 </a:t>
            </a:r>
            <a:endParaRPr lang="en-US" altLang="ko-KR" sz="2000" dirty="0">
              <a:latin typeface="Nanum Myeongjo"/>
              <a:ea typeface="Nanum Myeongjo"/>
              <a:sym typeface="Nanum Myeongjo"/>
            </a:endParaRPr>
          </a:p>
          <a:p>
            <a:r>
              <a:rPr lang="en-US" altLang="ko-KR" sz="2000" dirty="0">
                <a:latin typeface="Nanum Myeongjo"/>
                <a:ea typeface="Nanum Myeongjo"/>
                <a:sym typeface="Nanum Myeongjo"/>
              </a:rPr>
              <a:t>: accounts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Applications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and Models</a:t>
            </a:r>
          </a:p>
        </p:txBody>
      </p:sp>
      <p:sp>
        <p:nvSpPr>
          <p:cNvPr id="95" name="Google Shape;95;p16"/>
          <p:cNvSpPr txBox="1"/>
          <p:nvPr/>
        </p:nvSpPr>
        <p:spPr>
          <a:xfrm>
            <a:off x="2962500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</a:t>
            </a:r>
            <a:endParaRPr sz="4000"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3664150" y="1567313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num Myeongjo"/>
                <a:ea typeface="Nanum Myeongjo"/>
                <a:sym typeface="Nanum Myeongjo"/>
              </a:rPr>
              <a:t>User</a:t>
            </a:r>
            <a:endParaRPr sz="1100" dirty="0"/>
          </a:p>
        </p:txBody>
      </p:sp>
      <p:sp>
        <p:nvSpPr>
          <p:cNvPr id="97" name="Google Shape;97;p16"/>
          <p:cNvSpPr txBox="1"/>
          <p:nvPr/>
        </p:nvSpPr>
        <p:spPr>
          <a:xfrm>
            <a:off x="3299460" y="2194913"/>
            <a:ext cx="137359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Card</a:t>
            </a:r>
            <a:r>
              <a:rPr lang="ko-KR" altLang="en-US" sz="900" dirty="0">
                <a:solidFill>
                  <a:schemeClr val="dk1"/>
                </a:solidFill>
              </a:rPr>
              <a:t>와 </a:t>
            </a:r>
            <a:r>
              <a:rPr lang="en-US" altLang="ko-KR" sz="900" dirty="0">
                <a:solidFill>
                  <a:schemeClr val="dk1"/>
                </a:solidFill>
              </a:rPr>
              <a:t>1:N </a:t>
            </a:r>
            <a:r>
              <a:rPr lang="ko-KR" altLang="en-US" sz="900" dirty="0">
                <a:solidFill>
                  <a:schemeClr val="dk1"/>
                </a:solidFill>
              </a:rPr>
              <a:t>관계</a:t>
            </a:r>
            <a:endParaRPr lang="en-US" altLang="ko-KR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solidFill>
                  <a:schemeClr val="dk1"/>
                </a:solidFill>
              </a:rPr>
              <a:t>Profile</a:t>
            </a:r>
            <a:r>
              <a:rPr lang="ko-KR" altLang="en-US" sz="900" dirty="0">
                <a:solidFill>
                  <a:schemeClr val="dk1"/>
                </a:solidFill>
              </a:rPr>
              <a:t>과 </a:t>
            </a:r>
            <a:r>
              <a:rPr lang="en-US" altLang="ko-KR" sz="900" dirty="0">
                <a:solidFill>
                  <a:schemeClr val="dk1"/>
                </a:solidFill>
              </a:rPr>
              <a:t>1:1 </a:t>
            </a:r>
            <a:r>
              <a:rPr lang="ko-KR" altLang="en-US" sz="900" dirty="0">
                <a:solidFill>
                  <a:schemeClr val="dk1"/>
                </a:solidFill>
              </a:rPr>
              <a:t>관계</a:t>
            </a:r>
            <a:endParaRPr lang="en-US" altLang="ko-KR" sz="900" dirty="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168850" y="2989163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사이트에 가입한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이용자에 대한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정보 저장</a:t>
            </a:r>
            <a:endParaRPr sz="800" dirty="0"/>
          </a:p>
        </p:txBody>
      </p:sp>
      <p:cxnSp>
        <p:nvCxnSpPr>
          <p:cNvPr id="99" name="Google Shape;99;p16"/>
          <p:cNvCxnSpPr/>
          <p:nvPr/>
        </p:nvCxnSpPr>
        <p:spPr>
          <a:xfrm>
            <a:off x="3115375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3115375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4887713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</a:t>
            </a:r>
            <a:endParaRPr sz="4000"/>
          </a:p>
        </p:txBody>
      </p:sp>
      <p:sp>
        <p:nvSpPr>
          <p:cNvPr id="102" name="Google Shape;102;p16"/>
          <p:cNvSpPr txBox="1"/>
          <p:nvPr/>
        </p:nvSpPr>
        <p:spPr>
          <a:xfrm>
            <a:off x="5589363" y="1567313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num Myeongjo"/>
                <a:ea typeface="Nanum Myeongjo"/>
                <a:sym typeface="Nanum Myeongjo"/>
              </a:rPr>
              <a:t>Profile</a:t>
            </a:r>
            <a:endParaRPr sz="1100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5094064" y="2194913"/>
            <a:ext cx="1504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User</a:t>
            </a:r>
            <a:r>
              <a:rPr lang="ko-KR" altLang="en-US" sz="900" dirty="0">
                <a:solidFill>
                  <a:schemeClr val="dk1"/>
                </a:solidFill>
              </a:rPr>
              <a:t>와 </a:t>
            </a:r>
            <a:endParaRPr lang="en-US" altLang="ko-KR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solidFill>
                  <a:schemeClr val="dk1"/>
                </a:solidFill>
              </a:rPr>
              <a:t>1:1 </a:t>
            </a:r>
            <a:r>
              <a:rPr lang="ko-KR" altLang="en-US" sz="900" dirty="0">
                <a:solidFill>
                  <a:schemeClr val="dk1"/>
                </a:solidFill>
              </a:rPr>
              <a:t>관계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094063" y="2989163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유저 프로필에 대한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정보 저장</a:t>
            </a:r>
            <a:endParaRPr lang="en-US" altLang="ko-KR" sz="800" dirty="0"/>
          </a:p>
        </p:txBody>
      </p:sp>
      <p:cxnSp>
        <p:nvCxnSpPr>
          <p:cNvPr id="105" name="Google Shape;105;p16"/>
          <p:cNvCxnSpPr/>
          <p:nvPr/>
        </p:nvCxnSpPr>
        <p:spPr>
          <a:xfrm>
            <a:off x="5040588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6"/>
          <p:cNvCxnSpPr/>
          <p:nvPr/>
        </p:nvCxnSpPr>
        <p:spPr>
          <a:xfrm>
            <a:off x="5040588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015606A-575F-7F33-C2B5-5D451FB2F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7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데이터 베이스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모델링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Entity Relationship Diagram</a:t>
            </a:r>
            <a:endParaRPr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FC9129-11F8-4932-6321-27EED0D5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75" y="752623"/>
            <a:ext cx="5260282" cy="33728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CF25AA-83C6-013F-8AB3-FEA11E6F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데이터 </a:t>
            </a:r>
            <a:r>
              <a:rPr lang="ko-KR" altLang="en-US" sz="1900" dirty="0" err="1">
                <a:latin typeface="Nanum Myeongjo"/>
                <a:ea typeface="Nanum Myeongjo"/>
                <a:cs typeface="Nanum Myeongjo"/>
                <a:sym typeface="Nanum Myeongjo"/>
              </a:rPr>
              <a:t>픽스쳐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Fixture</a:t>
            </a:r>
            <a:endParaRPr sz="1500" dirty="0"/>
          </a:p>
        </p:txBody>
      </p:sp>
      <p:sp>
        <p:nvSpPr>
          <p:cNvPr id="2" name="Google Shape;95;p16">
            <a:extLst>
              <a:ext uri="{FF2B5EF4-FFF2-40B4-BE49-F238E27FC236}">
                <a16:creationId xmlns:a16="http://schemas.microsoft.com/office/drawing/2014/main" id="{93D521A5-5D44-BA0F-D5C3-55C25A26AD23}"/>
              </a:ext>
            </a:extLst>
          </p:cNvPr>
          <p:cNvSpPr txBox="1"/>
          <p:nvPr/>
        </p:nvSpPr>
        <p:spPr>
          <a:xfrm>
            <a:off x="2962500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</a:t>
            </a:r>
            <a:endParaRPr sz="40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664150" y="1567313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num Myeongjo"/>
                <a:ea typeface="Nanum Myeongjo"/>
                <a:sym typeface="Nanum Myeongjo"/>
              </a:rPr>
              <a:t>Fixture</a:t>
            </a: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 파일</a:t>
            </a:r>
            <a:endParaRPr sz="1100" dirty="0"/>
          </a:p>
        </p:txBody>
      </p:sp>
      <p:sp>
        <p:nvSpPr>
          <p:cNvPr id="4" name="Google Shape;97;p16">
            <a:extLst>
              <a:ext uri="{FF2B5EF4-FFF2-40B4-BE49-F238E27FC236}">
                <a16:creationId xmlns:a16="http://schemas.microsoft.com/office/drawing/2014/main" id="{25A5CC60-21AA-4469-ACD6-41A800F6CE66}"/>
              </a:ext>
            </a:extLst>
          </p:cNvPr>
          <p:cNvSpPr txBox="1"/>
          <p:nvPr/>
        </p:nvSpPr>
        <p:spPr>
          <a:xfrm>
            <a:off x="3299460" y="2194913"/>
            <a:ext cx="137359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solidFill>
                  <a:schemeClr val="dk1"/>
                </a:solidFill>
              </a:rPr>
              <a:t>movies </a:t>
            </a:r>
            <a:r>
              <a:rPr lang="ko-KR" altLang="en-US" sz="900" dirty="0">
                <a:solidFill>
                  <a:schemeClr val="dk1"/>
                </a:solidFill>
              </a:rPr>
              <a:t>앱 내에 </a:t>
            </a:r>
            <a:endParaRPr lang="en-US" altLang="ko-KR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>
                <a:solidFill>
                  <a:schemeClr val="dk1"/>
                </a:solidFill>
              </a:rPr>
              <a:t>존재</a:t>
            </a:r>
            <a:endParaRPr lang="en-US" altLang="ko-KR" sz="900" dirty="0">
              <a:solidFill>
                <a:schemeClr val="dk1"/>
              </a:solidFill>
            </a:endParaRPr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0;p16">
            <a:extLst>
              <a:ext uri="{FF2B5EF4-FFF2-40B4-BE49-F238E27FC236}">
                <a16:creationId xmlns:a16="http://schemas.microsoft.com/office/drawing/2014/main" id="{22634DA4-A364-A141-DB31-54FE2A857AB5}"/>
              </a:ext>
            </a:extLst>
          </p:cNvPr>
          <p:cNvCxnSpPr>
            <a:cxnSpLocks/>
          </p:cNvCxnSpPr>
          <p:nvPr/>
        </p:nvCxnSpPr>
        <p:spPr>
          <a:xfrm>
            <a:off x="3115375" y="310198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65ED4E0D-13CF-FD35-D632-87DA382E515F}"/>
              </a:ext>
            </a:extLst>
          </p:cNvPr>
          <p:cNvSpPr txBox="1"/>
          <p:nvPr/>
        </p:nvSpPr>
        <p:spPr>
          <a:xfrm>
            <a:off x="4887713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</a:t>
            </a:r>
            <a:endParaRPr sz="4000"/>
          </a:p>
        </p:txBody>
      </p:sp>
      <p:sp>
        <p:nvSpPr>
          <p:cNvPr id="9" name="Google Shape;102;p16">
            <a:extLst>
              <a:ext uri="{FF2B5EF4-FFF2-40B4-BE49-F238E27FC236}">
                <a16:creationId xmlns:a16="http://schemas.microsoft.com/office/drawing/2014/main" id="{687350AE-D4AC-2896-8CDF-6A7887441797}"/>
              </a:ext>
            </a:extLst>
          </p:cNvPr>
          <p:cNvSpPr txBox="1"/>
          <p:nvPr/>
        </p:nvSpPr>
        <p:spPr>
          <a:xfrm>
            <a:off x="5094063" y="1567313"/>
            <a:ext cx="1504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모델 정의 및 </a:t>
            </a:r>
            <a:r>
              <a:rPr lang="en-US" altLang="ko-KR" sz="1800" dirty="0">
                <a:latin typeface="Nanum Myeongjo"/>
                <a:ea typeface="Nanum Myeongjo"/>
                <a:sym typeface="Nanum Myeongjo"/>
              </a:rPr>
              <a:t>migrate</a:t>
            </a:r>
            <a:endParaRPr sz="1100" dirty="0"/>
          </a:p>
        </p:txBody>
      </p:sp>
      <p:sp>
        <p:nvSpPr>
          <p:cNvPr id="10" name="Google Shape;103;p16">
            <a:extLst>
              <a:ext uri="{FF2B5EF4-FFF2-40B4-BE49-F238E27FC236}">
                <a16:creationId xmlns:a16="http://schemas.microsoft.com/office/drawing/2014/main" id="{DCC45DF5-96F8-C7D9-FFA8-E024604379D2}"/>
              </a:ext>
            </a:extLst>
          </p:cNvPr>
          <p:cNvSpPr txBox="1"/>
          <p:nvPr/>
        </p:nvSpPr>
        <p:spPr>
          <a:xfrm>
            <a:off x="5094064" y="2194913"/>
            <a:ext cx="1504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makemigrations</a:t>
            </a:r>
            <a:r>
              <a:rPr lang="en-US" sz="900" dirty="0">
                <a:solidFill>
                  <a:schemeClr val="dk1"/>
                </a:solidFill>
              </a:rPr>
              <a:t> </a:t>
            </a:r>
            <a:r>
              <a:rPr lang="ko-KR" altLang="en-US" sz="900" dirty="0">
                <a:solidFill>
                  <a:schemeClr val="dk1"/>
                </a:solidFill>
              </a:rPr>
              <a:t>및</a:t>
            </a:r>
            <a:endParaRPr lang="en-US" altLang="ko-KR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migrate </a:t>
            </a:r>
            <a:r>
              <a:rPr lang="ko-KR" altLang="en-US" sz="900" dirty="0">
                <a:solidFill>
                  <a:schemeClr val="dk1"/>
                </a:solidFill>
              </a:rPr>
              <a:t>진행</a:t>
            </a:r>
            <a:endParaRPr sz="900" dirty="0">
              <a:solidFill>
                <a:schemeClr val="dk1"/>
              </a:solidFill>
            </a:endParaRPr>
          </a:p>
        </p:txBody>
      </p:sp>
      <p:cxnSp>
        <p:nvCxnSpPr>
          <p:cNvPr id="12" name="Google Shape;105;p16">
            <a:extLst>
              <a:ext uri="{FF2B5EF4-FFF2-40B4-BE49-F238E27FC236}">
                <a16:creationId xmlns:a16="http://schemas.microsoft.com/office/drawing/2014/main" id="{845A8376-FDCC-11C7-B22C-5D795C8AC550}"/>
              </a:ext>
            </a:extLst>
          </p:cNvPr>
          <p:cNvCxnSpPr/>
          <p:nvPr/>
        </p:nvCxnSpPr>
        <p:spPr>
          <a:xfrm>
            <a:off x="5040588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06;p16">
            <a:extLst>
              <a:ext uri="{FF2B5EF4-FFF2-40B4-BE49-F238E27FC236}">
                <a16:creationId xmlns:a16="http://schemas.microsoft.com/office/drawing/2014/main" id="{0C86580C-7D62-74B7-E875-3040EC7CD50C}"/>
              </a:ext>
            </a:extLst>
          </p:cNvPr>
          <p:cNvCxnSpPr/>
          <p:nvPr/>
        </p:nvCxnSpPr>
        <p:spPr>
          <a:xfrm>
            <a:off x="5040588" y="310198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01;p16">
            <a:extLst>
              <a:ext uri="{FF2B5EF4-FFF2-40B4-BE49-F238E27FC236}">
                <a16:creationId xmlns:a16="http://schemas.microsoft.com/office/drawing/2014/main" id="{3591245F-5843-3EA0-A11A-4BDBBBB3874A}"/>
              </a:ext>
            </a:extLst>
          </p:cNvPr>
          <p:cNvSpPr txBox="1"/>
          <p:nvPr/>
        </p:nvSpPr>
        <p:spPr>
          <a:xfrm>
            <a:off x="6822606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3</a:t>
            </a:r>
            <a:endParaRPr sz="4000" dirty="0"/>
          </a:p>
        </p:txBody>
      </p:sp>
      <p:sp>
        <p:nvSpPr>
          <p:cNvPr id="23" name="Google Shape;102;p16">
            <a:extLst>
              <a:ext uri="{FF2B5EF4-FFF2-40B4-BE49-F238E27FC236}">
                <a16:creationId xmlns:a16="http://schemas.microsoft.com/office/drawing/2014/main" id="{A156173B-51B9-A907-04F0-1FB05ABD9BB7}"/>
              </a:ext>
            </a:extLst>
          </p:cNvPr>
          <p:cNvSpPr txBox="1"/>
          <p:nvPr/>
        </p:nvSpPr>
        <p:spPr>
          <a:xfrm>
            <a:off x="7028956" y="1567313"/>
            <a:ext cx="1504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latin typeface="Nanum Myeongjo"/>
                <a:ea typeface="Nanum Myeongjo"/>
                <a:sym typeface="Nanum Myeongjo"/>
              </a:rPr>
              <a:t>loaddata</a:t>
            </a:r>
            <a:endParaRPr sz="1100" dirty="0"/>
          </a:p>
        </p:txBody>
      </p:sp>
      <p:sp>
        <p:nvSpPr>
          <p:cNvPr id="24" name="Google Shape;103;p16">
            <a:extLst>
              <a:ext uri="{FF2B5EF4-FFF2-40B4-BE49-F238E27FC236}">
                <a16:creationId xmlns:a16="http://schemas.microsoft.com/office/drawing/2014/main" id="{15DC3475-082E-BFEA-9D06-D1FC94CAC82E}"/>
              </a:ext>
            </a:extLst>
          </p:cNvPr>
          <p:cNvSpPr txBox="1"/>
          <p:nvPr/>
        </p:nvSpPr>
        <p:spPr>
          <a:xfrm>
            <a:off x="7028957" y="2194913"/>
            <a:ext cx="1504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genre_list.json</a:t>
            </a:r>
            <a:endParaRPr lang="en-US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credit_list.json</a:t>
            </a:r>
            <a:endParaRPr lang="en-US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movie_list.json</a:t>
            </a:r>
            <a:r>
              <a:rPr lang="en-US" sz="900" dirty="0">
                <a:solidFill>
                  <a:schemeClr val="dk1"/>
                </a:solidFill>
              </a:rPr>
              <a:t> </a:t>
            </a:r>
            <a:r>
              <a:rPr lang="ko-KR" altLang="en-US" sz="900" dirty="0">
                <a:solidFill>
                  <a:schemeClr val="dk1"/>
                </a:solidFill>
              </a:rPr>
              <a:t>순으로 </a:t>
            </a:r>
            <a:r>
              <a:rPr lang="en-US" altLang="ko-KR" sz="900" dirty="0" err="1">
                <a:solidFill>
                  <a:schemeClr val="dk1"/>
                </a:solidFill>
              </a:rPr>
              <a:t>loaddata</a:t>
            </a:r>
            <a:endParaRPr sz="900" dirty="0">
              <a:solidFill>
                <a:schemeClr val="dk1"/>
              </a:solidFill>
            </a:endParaRPr>
          </a:p>
        </p:txBody>
      </p:sp>
      <p:cxnSp>
        <p:nvCxnSpPr>
          <p:cNvPr id="25" name="Google Shape;105;p16">
            <a:extLst>
              <a:ext uri="{FF2B5EF4-FFF2-40B4-BE49-F238E27FC236}">
                <a16:creationId xmlns:a16="http://schemas.microsoft.com/office/drawing/2014/main" id="{3EC4A43E-6727-C8A6-4FD1-56C81DF9ADBE}"/>
              </a:ext>
            </a:extLst>
          </p:cNvPr>
          <p:cNvCxnSpPr/>
          <p:nvPr/>
        </p:nvCxnSpPr>
        <p:spPr>
          <a:xfrm>
            <a:off x="6975481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06;p16">
            <a:extLst>
              <a:ext uri="{FF2B5EF4-FFF2-40B4-BE49-F238E27FC236}">
                <a16:creationId xmlns:a16="http://schemas.microsoft.com/office/drawing/2014/main" id="{1CD7CE81-AF80-33F7-10B1-C3D1BB9015FB}"/>
              </a:ext>
            </a:extLst>
          </p:cNvPr>
          <p:cNvCxnSpPr/>
          <p:nvPr/>
        </p:nvCxnSpPr>
        <p:spPr>
          <a:xfrm>
            <a:off x="6975481" y="310198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5E4DED-2555-EA49-FCEF-D9FA7BA3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7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7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7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TMDB API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구조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Structure of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TMDB API</a:t>
            </a:r>
            <a:endParaRPr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B4123-5AE1-8B22-9B5D-D0DB4C03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75" y="752623"/>
            <a:ext cx="5260281" cy="36382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459F301-8449-46C1-3952-5D8CB3173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URL </a:t>
            </a: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패턴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URL Patterns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/movies/&lt;</a:t>
            </a:r>
            <a:r>
              <a:rPr lang="en-US" sz="1100" dirty="0" err="1">
                <a:latin typeface="Nanum Myeongjo"/>
                <a:ea typeface="Nanum Myeongjo"/>
                <a:sym typeface="Nanum Myeongjo"/>
              </a:rPr>
              <a:t>movie_pk</a:t>
            </a:r>
            <a:r>
              <a:rPr lang="en-US" sz="1100" dirty="0">
                <a:latin typeface="Nanum Myeongjo"/>
                <a:ea typeface="Nanum Myeongjo"/>
                <a:sym typeface="Nanum Myeongjo"/>
              </a:rPr>
              <a:t>&gt;/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/movies/person/&lt;</a:t>
            </a:r>
            <a:r>
              <a:rPr lang="en-US" sz="1100" dirty="0" err="1">
                <a:latin typeface="Nanum Myeongjo"/>
                <a:ea typeface="Nanum Myeongjo"/>
                <a:sym typeface="Nanum Myeongjo"/>
              </a:rPr>
              <a:t>person_pk</a:t>
            </a:r>
            <a:r>
              <a:rPr lang="en-US" sz="1100" dirty="0">
                <a:latin typeface="Nanum Myeongjo"/>
                <a:ea typeface="Nanum Myeongjo"/>
                <a:sym typeface="Nanum Myeongjo"/>
              </a:rPr>
              <a:t>&gt;/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/movies/recommended/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/movies/search/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/movies/select/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 </a:t>
            </a:r>
            <a:endParaRPr sz="1100" dirty="0"/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6;p16">
            <a:extLst>
              <a:ext uri="{FF2B5EF4-FFF2-40B4-BE49-F238E27FC236}">
                <a16:creationId xmlns:a16="http://schemas.microsoft.com/office/drawing/2014/main" id="{F59DBC3D-C86D-007B-7859-9FA413D3CA44}"/>
              </a:ext>
            </a:extLst>
          </p:cNvPr>
          <p:cNvSpPr txBox="1"/>
          <p:nvPr/>
        </p:nvSpPr>
        <p:spPr>
          <a:xfrm>
            <a:off x="5164035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단일 영화 상세 페이지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인물 상세 페이지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추천 영화 페이지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키워드 기반 영화 검색 결과 페이지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Detail</a:t>
            </a: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에서 카드 생성 시</a:t>
            </a: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1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 검색 및 선택</a:t>
            </a:r>
            <a:endParaRPr sz="1100" dirty="0"/>
          </a:p>
        </p:txBody>
      </p: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292870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62B43BE-1B52-EA8E-241D-5FAA3C97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URL </a:t>
            </a: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패턴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movies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URL Patterns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/movies/&lt;</a:t>
            </a:r>
            <a:r>
              <a:rPr lang="en-US" sz="1100" dirty="0" err="1">
                <a:latin typeface="Nanum Myeongjo"/>
                <a:ea typeface="Nanum Myeongjo"/>
                <a:sym typeface="Nanum Myeongjo"/>
              </a:rPr>
              <a:t>movie_pk</a:t>
            </a:r>
            <a:r>
              <a:rPr lang="en-US" sz="1100" dirty="0">
                <a:latin typeface="Nanum Myeongjo"/>
                <a:ea typeface="Nanum Myeongjo"/>
                <a:sym typeface="Nanum Myeongjo"/>
              </a:rPr>
              <a:t>&gt;/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/movies/person/&lt;</a:t>
            </a:r>
            <a:r>
              <a:rPr lang="en-US" sz="1100" dirty="0" err="1">
                <a:latin typeface="Nanum Myeongjo"/>
                <a:ea typeface="Nanum Myeongjo"/>
                <a:sym typeface="Nanum Myeongjo"/>
              </a:rPr>
              <a:t>person_pk</a:t>
            </a:r>
            <a:r>
              <a:rPr lang="en-US" sz="1100" dirty="0">
                <a:latin typeface="Nanum Myeongjo"/>
                <a:ea typeface="Nanum Myeongjo"/>
                <a:sym typeface="Nanum Myeongjo"/>
              </a:rPr>
              <a:t>&gt;/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/movies/recommended/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/movies/search/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/movies/select/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Nanum Myeongjo"/>
                <a:ea typeface="Nanum Myeongjo"/>
                <a:sym typeface="Nanum Myeongjo"/>
              </a:rPr>
              <a:t> </a:t>
            </a:r>
            <a:endParaRPr sz="1100" dirty="0"/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6;p16">
            <a:extLst>
              <a:ext uri="{FF2B5EF4-FFF2-40B4-BE49-F238E27FC236}">
                <a16:creationId xmlns:a16="http://schemas.microsoft.com/office/drawing/2014/main" id="{F59DBC3D-C86D-007B-7859-9FA413D3CA44}"/>
              </a:ext>
            </a:extLst>
          </p:cNvPr>
          <p:cNvSpPr txBox="1"/>
          <p:nvPr/>
        </p:nvSpPr>
        <p:spPr>
          <a:xfrm>
            <a:off x="5164035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단일 영화 상세 페이지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인물 상세 페이지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추천 영화 페이지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키워드 기반 영화 검색 결과 페이지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카드 생성 시</a:t>
            </a: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1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100" dirty="0">
                <a:latin typeface="Nanum Myeongjo"/>
                <a:ea typeface="Nanum Myeongjo"/>
                <a:sym typeface="Nanum Myeongjo"/>
              </a:rPr>
              <a:t> 검색 및 선택</a:t>
            </a:r>
            <a:endParaRPr sz="1100" dirty="0"/>
          </a:p>
        </p:txBody>
      </p: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292870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FD2EAB3-6A5A-C6ED-E564-4DF83670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1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URL </a:t>
            </a: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패턴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books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URL Patterns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/books/create/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book_pk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&gt;/detail/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book_pk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&gt;/update/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book_pk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&gt;/delete/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book_pk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&gt;/like/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/books/cards/create/&lt;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book_pk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movie_pk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/books/cards/&lt;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card_pk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/books/cards/&lt;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card_pk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&gt;/update/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/books/cards/&lt;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card_pk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&gt;/delete/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book_pk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&gt;/select/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/books/&lt;</a:t>
            </a:r>
            <a:r>
              <a:rPr lang="en-US" sz="1050" dirty="0" err="1">
                <a:latin typeface="Nanum Myeongjo"/>
                <a:ea typeface="Nanum Myeongjo"/>
                <a:sym typeface="Nanum Myeongjo"/>
              </a:rPr>
              <a:t>book_pk</a:t>
            </a:r>
            <a:r>
              <a:rPr lang="en-US" sz="1050" dirty="0">
                <a:latin typeface="Nanum Myeongjo"/>
                <a:ea typeface="Nanum Myeongjo"/>
                <a:sym typeface="Nanum Myeongjo"/>
              </a:rPr>
              <a:t>&gt;/steal/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/>
                <a:ea typeface="Nanum Myeongjo"/>
                <a:sym typeface="Nanum Myeongjo"/>
              </a:rPr>
              <a:t> </a:t>
            </a:r>
            <a:endParaRPr sz="1050" dirty="0"/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6;p16">
            <a:extLst>
              <a:ext uri="{FF2B5EF4-FFF2-40B4-BE49-F238E27FC236}">
                <a16:creationId xmlns:a16="http://schemas.microsoft.com/office/drawing/2014/main" id="{F59DBC3D-C86D-007B-7859-9FA413D3CA44}"/>
              </a:ext>
            </a:extLst>
          </p:cNvPr>
          <p:cNvSpPr txBox="1"/>
          <p:nvPr/>
        </p:nvSpPr>
        <p:spPr>
          <a:xfrm>
            <a:off x="6078435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Nanum Myeongjo" panose="020B0600000101010101" charset="-127"/>
                <a:ea typeface="Nanum Myeongjo" panose="020B0600000101010101" charset="-127"/>
              </a:rPr>
              <a:t>index page (</a:t>
            </a:r>
            <a:r>
              <a:rPr lang="ko-KR" altLang="en-US" sz="105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 조회</a:t>
            </a:r>
            <a:r>
              <a:rPr lang="en-US" altLang="ko-KR" sz="1050" dirty="0">
                <a:latin typeface="Nanum Myeongjo" panose="020B0600000101010101" charset="-127"/>
                <a:ea typeface="Nanum Myeongjo" panose="020B0600000101010101" charset="-127"/>
              </a:rPr>
              <a:t>)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새로운 </a:t>
            </a:r>
            <a:r>
              <a:rPr lang="ko-KR" altLang="en-US" sz="105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 생성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 상세 페이지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 수정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 삭제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 좋아요 기능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새로운 카드 생성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카드 상세 페이지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카드 수정 페이지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카드 삭제 페이지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latin typeface="Nanum Myeongjo" panose="020B0600000101010101" charset="-127"/>
                <a:ea typeface="Nanum Myeongjo" panose="020B0600000101010101" charset="-127"/>
              </a:rPr>
              <a:t>테마북에</a:t>
            </a: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 원하는 영화 선택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다른 유저의 </a:t>
            </a:r>
            <a:r>
              <a:rPr lang="ko-KR" altLang="en-US" sz="105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050" dirty="0">
                <a:latin typeface="Nanum Myeongjo" panose="020B0600000101010101" charset="-127"/>
                <a:ea typeface="Nanum Myeongjo" panose="020B0600000101010101" charset="-127"/>
              </a:rPr>
              <a:t> 복사</a:t>
            </a:r>
            <a:endParaRPr lang="en-US" altLang="ko-KR" sz="1050" dirty="0"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403360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0FD02E1-2AE4-4CC2-E7FB-6E6B6797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04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URL </a:t>
            </a: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패턴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accounts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URL Patterns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/accounts/signup/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/accounts/login/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/accounts/logout/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/accounts/delete/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/accounts/password/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/accounts/search/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/accounts/</a:t>
            </a: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str:username</a:t>
            </a: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/accounts/</a:t>
            </a: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str:username</a:t>
            </a: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/update/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/accounts/&lt;</a:t>
            </a: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user_pk</a:t>
            </a: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&gt;/follows/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dirty="0"/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6;p16">
            <a:extLst>
              <a:ext uri="{FF2B5EF4-FFF2-40B4-BE49-F238E27FC236}">
                <a16:creationId xmlns:a16="http://schemas.microsoft.com/office/drawing/2014/main" id="{F59DBC3D-C86D-007B-7859-9FA413D3CA44}"/>
              </a:ext>
            </a:extLst>
          </p:cNvPr>
          <p:cNvSpPr txBox="1"/>
          <p:nvPr/>
        </p:nvSpPr>
        <p:spPr>
          <a:xfrm>
            <a:off x="6078435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회원 생성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회원 로그인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회원 로그아웃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회원 삭제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회원 비밀번호 수정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사용자 검색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사용자 상세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사용자 프로필 수정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사용자 </a:t>
            </a: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팔로우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기능</a:t>
            </a: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(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비동기</a:t>
            </a: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)</a:t>
            </a:r>
          </a:p>
        </p:txBody>
      </p: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403360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68ED0A4-D2DA-36FF-67E2-2C48A6DF8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6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View </a:t>
            </a: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함수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movies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View function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detail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detail_person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recommended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search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select_book</a:t>
            </a:r>
            <a:endParaRPr lang="en-US" altLang="ko-KR" sz="1100" dirty="0"/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6;p16">
            <a:extLst>
              <a:ext uri="{FF2B5EF4-FFF2-40B4-BE49-F238E27FC236}">
                <a16:creationId xmlns:a16="http://schemas.microsoft.com/office/drawing/2014/main" id="{F59DBC3D-C86D-007B-7859-9FA413D3CA44}"/>
              </a:ext>
            </a:extLst>
          </p:cNvPr>
          <p:cNvSpPr txBox="1"/>
          <p:nvPr/>
        </p:nvSpPr>
        <p:spPr>
          <a:xfrm>
            <a:off x="7595150" y="711283"/>
            <a:ext cx="55951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</p:txBody>
      </p: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271534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6;p16">
            <a:extLst>
              <a:ext uri="{FF2B5EF4-FFF2-40B4-BE49-F238E27FC236}">
                <a16:creationId xmlns:a16="http://schemas.microsoft.com/office/drawing/2014/main" id="{F7F546BE-147E-C812-E0BE-431B5D1DC36D}"/>
              </a:ext>
            </a:extLst>
          </p:cNvPr>
          <p:cNvSpPr txBox="1"/>
          <p:nvPr/>
        </p:nvSpPr>
        <p:spPr>
          <a:xfrm>
            <a:off x="4450709" y="711283"/>
            <a:ext cx="3224815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단일 영화 상세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단일 인물 상세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알고리즘 기반 추천 영화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영화 검색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영화 상세 페이지→ 카드 생성 → </a:t>
            </a: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선택 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FB29A-41D4-D0A7-1E03-484ABCFA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09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View </a:t>
            </a: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함수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books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View function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index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create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detail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update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delete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like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create_card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detail_card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update_card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delete_card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select_card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steal_book</a:t>
            </a:r>
            <a:endParaRPr lang="en-US" altLang="ko-KR" sz="1100" dirty="0"/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6;p16">
            <a:extLst>
              <a:ext uri="{FF2B5EF4-FFF2-40B4-BE49-F238E27FC236}">
                <a16:creationId xmlns:a16="http://schemas.microsoft.com/office/drawing/2014/main" id="{F59DBC3D-C86D-007B-7859-9FA413D3CA44}"/>
              </a:ext>
            </a:extLst>
          </p:cNvPr>
          <p:cNvSpPr txBox="1"/>
          <p:nvPr/>
        </p:nvSpPr>
        <p:spPr>
          <a:xfrm>
            <a:off x="7018020" y="711283"/>
            <a:ext cx="113664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POST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POST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POST</a:t>
            </a:r>
          </a:p>
        </p:txBody>
      </p: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400312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6;p16">
            <a:extLst>
              <a:ext uri="{FF2B5EF4-FFF2-40B4-BE49-F238E27FC236}">
                <a16:creationId xmlns:a16="http://schemas.microsoft.com/office/drawing/2014/main" id="{F7F546BE-147E-C812-E0BE-431B5D1DC36D}"/>
              </a:ext>
            </a:extLst>
          </p:cNvPr>
          <p:cNvSpPr txBox="1"/>
          <p:nvPr/>
        </p:nvSpPr>
        <p:spPr>
          <a:xfrm>
            <a:off x="4450709" y="711283"/>
            <a:ext cx="3224815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목록 조회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새로운 </a:t>
            </a: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생성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단일 </a:t>
            </a: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상세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단일 </a:t>
            </a: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데이터 수정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단일 </a:t>
            </a: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삭제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단일 </a:t>
            </a: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좋아요 기능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새로운 카드 생성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단일 카드 상세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단일 카드 수정</a:t>
            </a: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 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단일 카드 삭제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상세 페이지 → 영화 검색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다른 유저 </a:t>
            </a: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테마북</a:t>
            </a: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 복사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65334C-7EA3-2B4D-9EAD-CDB0EF41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7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목차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Index</a:t>
            </a:r>
            <a:endParaRPr sz="1500" dirty="0"/>
          </a:p>
        </p:txBody>
      </p:sp>
      <p:sp>
        <p:nvSpPr>
          <p:cNvPr id="95" name="Google Shape;95;p16"/>
          <p:cNvSpPr txBox="1"/>
          <p:nvPr/>
        </p:nvSpPr>
        <p:spPr>
          <a:xfrm>
            <a:off x="2962500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</a:t>
            </a:r>
            <a:endParaRPr sz="4000"/>
          </a:p>
        </p:txBody>
      </p:sp>
      <p:sp>
        <p:nvSpPr>
          <p:cNvPr id="96" name="Google Shape;96;p16"/>
          <p:cNvSpPr txBox="1"/>
          <p:nvPr/>
        </p:nvSpPr>
        <p:spPr>
          <a:xfrm>
            <a:off x="3399334" y="1567313"/>
            <a:ext cx="1273716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>
                <a:latin typeface="Nanum Myeongjo"/>
                <a:ea typeface="Nanum Myeongjo"/>
                <a:sym typeface="Nanum Myeongjo"/>
              </a:rPr>
              <a:t>프로젝트 목표</a:t>
            </a:r>
            <a:endParaRPr sz="1100" dirty="0"/>
          </a:p>
        </p:txBody>
      </p:sp>
      <p:sp>
        <p:nvSpPr>
          <p:cNvPr id="97" name="Google Shape;97;p16"/>
          <p:cNvSpPr txBox="1"/>
          <p:nvPr/>
        </p:nvSpPr>
        <p:spPr>
          <a:xfrm>
            <a:off x="3664150" y="2194913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Project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Objectives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168850" y="3695200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프로젝트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주제와 목표</a:t>
            </a:r>
            <a:endParaRPr sz="800" dirty="0"/>
          </a:p>
        </p:txBody>
      </p:sp>
      <p:cxnSp>
        <p:nvCxnSpPr>
          <p:cNvPr id="99" name="Google Shape;99;p16"/>
          <p:cNvCxnSpPr/>
          <p:nvPr/>
        </p:nvCxnSpPr>
        <p:spPr>
          <a:xfrm>
            <a:off x="3115375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3115375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4887713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</a:t>
            </a:r>
            <a:endParaRPr sz="4000"/>
          </a:p>
        </p:txBody>
      </p:sp>
      <p:sp>
        <p:nvSpPr>
          <p:cNvPr id="102" name="Google Shape;102;p16"/>
          <p:cNvSpPr txBox="1"/>
          <p:nvPr/>
        </p:nvSpPr>
        <p:spPr>
          <a:xfrm>
            <a:off x="5589363" y="1567313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업무 분담</a:t>
            </a:r>
            <a:endParaRPr sz="1100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5589363" y="2194913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Division of 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Task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094063" y="3695200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팀원 정보 및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업무 분담 내역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cxnSp>
        <p:nvCxnSpPr>
          <p:cNvPr id="105" name="Google Shape;105;p16"/>
          <p:cNvCxnSpPr/>
          <p:nvPr/>
        </p:nvCxnSpPr>
        <p:spPr>
          <a:xfrm>
            <a:off x="5040588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6"/>
          <p:cNvCxnSpPr/>
          <p:nvPr/>
        </p:nvCxnSpPr>
        <p:spPr>
          <a:xfrm>
            <a:off x="5040588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6812925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</a:t>
            </a:r>
            <a:endParaRPr sz="4000"/>
          </a:p>
        </p:txBody>
      </p:sp>
      <p:sp>
        <p:nvSpPr>
          <p:cNvPr id="108" name="Google Shape;108;p16"/>
          <p:cNvSpPr txBox="1"/>
          <p:nvPr/>
        </p:nvSpPr>
        <p:spPr>
          <a:xfrm>
            <a:off x="6976375" y="1567300"/>
            <a:ext cx="15471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cs typeface="Nanum Myeongjo"/>
                <a:sym typeface="Nanum Myeongjo"/>
              </a:rPr>
              <a:t>개발 도구 및</a:t>
            </a:r>
            <a:endParaRPr lang="en-US" altLang="ko-KR" sz="18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cs typeface="Nanum Myeongjo"/>
                <a:sym typeface="Nanum Myeongjo"/>
              </a:rPr>
              <a:t>라이브러리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7514575" y="2194900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Tools &amp;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Libraries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019275" y="3695200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사용한 개발 도구 및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라이브러리 기술</a:t>
            </a:r>
            <a:endParaRPr sz="800" dirty="0"/>
          </a:p>
        </p:txBody>
      </p:sp>
      <p:cxnSp>
        <p:nvCxnSpPr>
          <p:cNvPr id="111" name="Google Shape;111;p16"/>
          <p:cNvCxnSpPr/>
          <p:nvPr/>
        </p:nvCxnSpPr>
        <p:spPr>
          <a:xfrm>
            <a:off x="6965800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6965800" y="414591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0166B27-1C44-0A16-E790-D35E67473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47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View </a:t>
            </a: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함수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accounts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View function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47595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signup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login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logout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update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delete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change_password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profile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 err="1">
                <a:latin typeface="Nanum Myeongjo"/>
                <a:ea typeface="Nanum Myeongjo"/>
                <a:sym typeface="Nanum Myeongjo"/>
              </a:rPr>
              <a:t>update_profile</a:t>
            </a:r>
            <a:endParaRPr lang="en-US" altLang="ko-KR" sz="1100" dirty="0">
              <a:latin typeface="Nanum Myeongjo"/>
              <a:ea typeface="Nanum Myeongjo"/>
              <a:sym typeface="Nanum Myeongjo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follow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/>
                <a:ea typeface="Nanum Myeongjo"/>
                <a:sym typeface="Nanum Myeongjo"/>
              </a:rPr>
              <a:t>search</a:t>
            </a:r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6;p16">
            <a:extLst>
              <a:ext uri="{FF2B5EF4-FFF2-40B4-BE49-F238E27FC236}">
                <a16:creationId xmlns:a16="http://schemas.microsoft.com/office/drawing/2014/main" id="{F59DBC3D-C86D-007B-7859-9FA413D3CA44}"/>
              </a:ext>
            </a:extLst>
          </p:cNvPr>
          <p:cNvSpPr txBox="1"/>
          <p:nvPr/>
        </p:nvSpPr>
        <p:spPr>
          <a:xfrm>
            <a:off x="7018020" y="711283"/>
            <a:ext cx="113664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POST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POST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Nanum Myeongjo" panose="020B0600000101010101" charset="-127"/>
                <a:ea typeface="Nanum Myeongjo" panose="020B0600000101010101" charset="-127"/>
              </a:rPr>
              <a:t>GET &amp; POST</a:t>
            </a:r>
          </a:p>
        </p:txBody>
      </p: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352306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6;p16">
            <a:extLst>
              <a:ext uri="{FF2B5EF4-FFF2-40B4-BE49-F238E27FC236}">
                <a16:creationId xmlns:a16="http://schemas.microsoft.com/office/drawing/2014/main" id="{F7F546BE-147E-C812-E0BE-431B5D1DC36D}"/>
              </a:ext>
            </a:extLst>
          </p:cNvPr>
          <p:cNvSpPr txBox="1"/>
          <p:nvPr/>
        </p:nvSpPr>
        <p:spPr>
          <a:xfrm>
            <a:off x="4450709" y="711283"/>
            <a:ext cx="3224815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회원 생성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로그인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로그아웃 페이지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회원 정보 수정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회원 정보 삭제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비밀번호 수정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프로필 조회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프로필 수정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사용자 </a:t>
            </a:r>
            <a:r>
              <a:rPr lang="ko-KR" altLang="en-US" sz="1100" dirty="0" err="1">
                <a:latin typeface="Nanum Myeongjo" panose="020B0600000101010101" charset="-127"/>
                <a:ea typeface="Nanum Myeongjo" panose="020B0600000101010101" charset="-127"/>
              </a:rPr>
              <a:t>팔로우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anum Myeongjo" panose="020B0600000101010101" charset="-127"/>
                <a:ea typeface="Nanum Myeongjo" panose="020B0600000101010101" charset="-127"/>
              </a:rPr>
              <a:t>사용자 검색</a:t>
            </a:r>
            <a:endParaRPr lang="en-US" altLang="ko-KR" sz="1100" dirty="0">
              <a:latin typeface="Nanum Myeongjo" panose="020B0600000101010101" charset="-127"/>
              <a:ea typeface="Nanum Myeongjo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134CD-22A7-1821-D8E4-483BD993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 txBox="1"/>
          <p:nvPr/>
        </p:nvSpPr>
        <p:spPr>
          <a:xfrm>
            <a:off x="585750" y="638175"/>
            <a:ext cx="1745326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서비스 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대표 기능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Service Features</a:t>
            </a:r>
          </a:p>
        </p:txBody>
      </p:sp>
      <p:sp>
        <p:nvSpPr>
          <p:cNvPr id="95" name="Google Shape;95;p16"/>
          <p:cNvSpPr txBox="1"/>
          <p:nvPr/>
        </p:nvSpPr>
        <p:spPr>
          <a:xfrm>
            <a:off x="2962500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</a:t>
            </a:r>
            <a:endParaRPr sz="4000"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3247388" y="1357778"/>
            <a:ext cx="1425662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영화 관련 </a:t>
            </a:r>
            <a:r>
              <a:rPr lang="ko-KR" altLang="en-US" sz="16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 제작 및 수집</a:t>
            </a:r>
            <a:endParaRPr sz="1600" dirty="0"/>
          </a:p>
        </p:txBody>
      </p:sp>
      <p:cxnSp>
        <p:nvCxnSpPr>
          <p:cNvPr id="99" name="Google Shape;99;p16"/>
          <p:cNvCxnSpPr/>
          <p:nvPr/>
        </p:nvCxnSpPr>
        <p:spPr>
          <a:xfrm>
            <a:off x="3115375" y="135777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4887713" y="55746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</a:t>
            </a:r>
            <a:endParaRPr sz="4000"/>
          </a:p>
        </p:txBody>
      </p:sp>
      <p:sp>
        <p:nvSpPr>
          <p:cNvPr id="102" name="Google Shape;102;p16"/>
          <p:cNvSpPr txBox="1"/>
          <p:nvPr/>
        </p:nvSpPr>
        <p:spPr>
          <a:xfrm>
            <a:off x="5088858" y="1356441"/>
            <a:ext cx="1509406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영화 포토티켓</a:t>
            </a:r>
            <a:endParaRPr lang="en-US" altLang="ko-KR" sz="1600" dirty="0">
              <a:latin typeface="Nanum Myeongjo"/>
              <a:ea typeface="Nanum Myeongjo"/>
              <a:sym typeface="Nanum Myeongj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제작 및 수집</a:t>
            </a:r>
            <a:endParaRPr lang="en-US" altLang="ko-KR" sz="1600" dirty="0">
              <a:latin typeface="Nanum Myeongjo"/>
              <a:ea typeface="Nanum Myeongjo"/>
              <a:sym typeface="Nanum Myeongjo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>
            <a:off x="5040588" y="135777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6812925" y="55746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</a:t>
            </a:r>
            <a:endParaRPr sz="4000"/>
          </a:p>
        </p:txBody>
      </p:sp>
      <p:sp>
        <p:nvSpPr>
          <p:cNvPr id="108" name="Google Shape;108;p16"/>
          <p:cNvSpPr txBox="1"/>
          <p:nvPr/>
        </p:nvSpPr>
        <p:spPr>
          <a:xfrm>
            <a:off x="6823502" y="1366790"/>
            <a:ext cx="1699974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cs typeface="Nanum Myeongjo"/>
                <a:sym typeface="Nanum Myeongjo"/>
              </a:rPr>
              <a:t>영화</a:t>
            </a:r>
            <a:r>
              <a:rPr lang="en-US" altLang="ko-KR" sz="1600" dirty="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600" dirty="0">
                <a:latin typeface="Nanum Myeongjo"/>
                <a:ea typeface="Nanum Myeongjo"/>
                <a:cs typeface="Nanum Myeongjo"/>
                <a:sym typeface="Nanum Myeongjo"/>
              </a:rPr>
              <a:t>인물</a:t>
            </a:r>
            <a:r>
              <a:rPr lang="en-US" altLang="ko-KR" sz="1600" dirty="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600" dirty="0">
                <a:latin typeface="Nanum Myeongjo"/>
                <a:ea typeface="Nanum Myeongjo"/>
                <a:cs typeface="Nanum Myeongjo"/>
                <a:sym typeface="Nanum Myeongjo"/>
              </a:rPr>
              <a:t>장르</a:t>
            </a:r>
            <a:r>
              <a:rPr lang="en-US" altLang="ko-KR" sz="1600" dirty="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600" dirty="0" err="1">
                <a:latin typeface="Nanum Myeongjo"/>
                <a:ea typeface="Nanum Myeongjo"/>
                <a:cs typeface="Nanum Myeongjo"/>
                <a:sym typeface="Nanum Myeongjo"/>
              </a:rPr>
              <a:t>테마북</a:t>
            </a:r>
            <a:r>
              <a:rPr lang="en-US" altLang="ko-KR" sz="1600" dirty="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-KR" altLang="en-US" sz="1600" dirty="0">
                <a:latin typeface="Nanum Myeongjo"/>
                <a:ea typeface="Nanum Myeongjo"/>
                <a:cs typeface="Nanum Myeongjo"/>
                <a:sym typeface="Nanum Myeongjo"/>
              </a:rPr>
              <a:t>유저 검색 기능</a:t>
            </a:r>
            <a:endParaRPr sz="1600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>
            <a:off x="6965800" y="135777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67110AF8-246C-1D2C-5F94-39E99EBA22D5}"/>
              </a:ext>
            </a:extLst>
          </p:cNvPr>
          <p:cNvSpPr txBox="1"/>
          <p:nvPr/>
        </p:nvSpPr>
        <p:spPr>
          <a:xfrm>
            <a:off x="2962500" y="3400585"/>
            <a:ext cx="171055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Nanum Myeongjo"/>
                <a:ea typeface="Nanum Myeongjo"/>
                <a:sym typeface="Nanum Myeongjo"/>
              </a:rPr>
              <a:t>영화 및 인물 상세 정보 확인</a:t>
            </a:r>
            <a:endParaRPr sz="1600" dirty="0"/>
          </a:p>
        </p:txBody>
      </p:sp>
      <p:cxnSp>
        <p:nvCxnSpPr>
          <p:cNvPr id="16" name="Google Shape;99;p16">
            <a:extLst>
              <a:ext uri="{FF2B5EF4-FFF2-40B4-BE49-F238E27FC236}">
                <a16:creationId xmlns:a16="http://schemas.microsoft.com/office/drawing/2014/main" id="{D58329C6-35D2-81C6-C703-DCEFF599EFC6}"/>
              </a:ext>
            </a:extLst>
          </p:cNvPr>
          <p:cNvCxnSpPr/>
          <p:nvPr/>
        </p:nvCxnSpPr>
        <p:spPr>
          <a:xfrm>
            <a:off x="3115375" y="340058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01;p16">
            <a:extLst>
              <a:ext uri="{FF2B5EF4-FFF2-40B4-BE49-F238E27FC236}">
                <a16:creationId xmlns:a16="http://schemas.microsoft.com/office/drawing/2014/main" id="{EE37F346-1281-2914-0A27-958F6A4DAB18}"/>
              </a:ext>
            </a:extLst>
          </p:cNvPr>
          <p:cNvSpPr txBox="1"/>
          <p:nvPr/>
        </p:nvSpPr>
        <p:spPr>
          <a:xfrm>
            <a:off x="4887713" y="2600272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5</a:t>
            </a:r>
            <a:endParaRPr sz="4000" dirty="0"/>
          </a:p>
        </p:txBody>
      </p: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011A988-9678-DD85-968F-E91986BA0F0F}"/>
              </a:ext>
            </a:extLst>
          </p:cNvPr>
          <p:cNvSpPr txBox="1"/>
          <p:nvPr/>
        </p:nvSpPr>
        <p:spPr>
          <a:xfrm>
            <a:off x="4951698" y="3399248"/>
            <a:ext cx="1646566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알고리즘에 의한</a:t>
            </a:r>
            <a:endParaRPr lang="en-US" altLang="ko-KR" sz="1600" dirty="0">
              <a:latin typeface="Nanum Myeongjo"/>
              <a:ea typeface="Nanum Myeongjo"/>
              <a:sym typeface="Nanum Myeongj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영화 추천</a:t>
            </a:r>
            <a:endParaRPr sz="1600" dirty="0"/>
          </a:p>
        </p:txBody>
      </p:sp>
      <p:cxnSp>
        <p:nvCxnSpPr>
          <p:cNvPr id="20" name="Google Shape;105;p16">
            <a:extLst>
              <a:ext uri="{FF2B5EF4-FFF2-40B4-BE49-F238E27FC236}">
                <a16:creationId xmlns:a16="http://schemas.microsoft.com/office/drawing/2014/main" id="{FC4F155D-3503-67FF-0863-91CBEA89A0AA}"/>
              </a:ext>
            </a:extLst>
          </p:cNvPr>
          <p:cNvCxnSpPr/>
          <p:nvPr/>
        </p:nvCxnSpPr>
        <p:spPr>
          <a:xfrm>
            <a:off x="5040588" y="340058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5;p16">
            <a:extLst>
              <a:ext uri="{FF2B5EF4-FFF2-40B4-BE49-F238E27FC236}">
                <a16:creationId xmlns:a16="http://schemas.microsoft.com/office/drawing/2014/main" id="{0466DD27-4B9E-739C-FCA0-3A5F9F4DF91D}"/>
              </a:ext>
            </a:extLst>
          </p:cNvPr>
          <p:cNvSpPr txBox="1"/>
          <p:nvPr/>
        </p:nvSpPr>
        <p:spPr>
          <a:xfrm>
            <a:off x="2962500" y="2599363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4</a:t>
            </a:r>
            <a:endParaRPr sz="4000" dirty="0"/>
          </a:p>
        </p:txBody>
      </p:sp>
      <p:sp>
        <p:nvSpPr>
          <p:cNvPr id="2" name="Google Shape;101;p16">
            <a:extLst>
              <a:ext uri="{FF2B5EF4-FFF2-40B4-BE49-F238E27FC236}">
                <a16:creationId xmlns:a16="http://schemas.microsoft.com/office/drawing/2014/main" id="{B695A688-812D-684C-83F6-A0D1D86490BD}"/>
              </a:ext>
            </a:extLst>
          </p:cNvPr>
          <p:cNvSpPr txBox="1"/>
          <p:nvPr/>
        </p:nvSpPr>
        <p:spPr>
          <a:xfrm>
            <a:off x="6812926" y="2600272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6</a:t>
            </a:r>
            <a:endParaRPr sz="4000" dirty="0"/>
          </a:p>
        </p:txBody>
      </p:sp>
      <p:sp>
        <p:nvSpPr>
          <p:cNvPr id="3" name="Google Shape;102;p16">
            <a:extLst>
              <a:ext uri="{FF2B5EF4-FFF2-40B4-BE49-F238E27FC236}">
                <a16:creationId xmlns:a16="http://schemas.microsoft.com/office/drawing/2014/main" id="{BE8BA6CC-5072-292D-CF70-6CD874890D34}"/>
              </a:ext>
            </a:extLst>
          </p:cNvPr>
          <p:cNvSpPr txBox="1"/>
          <p:nvPr/>
        </p:nvSpPr>
        <p:spPr>
          <a:xfrm>
            <a:off x="7091573" y="3399248"/>
            <a:ext cx="1431903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Nanum Myeongjo"/>
                <a:ea typeface="Nanum Myeongjo"/>
                <a:sym typeface="Nanum Myeongjo"/>
              </a:rPr>
              <a:t>다른 유저와 간접적 소통</a:t>
            </a:r>
            <a:endParaRPr sz="1600" dirty="0"/>
          </a:p>
        </p:txBody>
      </p:sp>
      <p:cxnSp>
        <p:nvCxnSpPr>
          <p:cNvPr id="4" name="Google Shape;105;p16">
            <a:extLst>
              <a:ext uri="{FF2B5EF4-FFF2-40B4-BE49-F238E27FC236}">
                <a16:creationId xmlns:a16="http://schemas.microsoft.com/office/drawing/2014/main" id="{1E434C49-B1E0-3E44-FA93-1F3495A30014}"/>
              </a:ext>
            </a:extLst>
          </p:cNvPr>
          <p:cNvCxnSpPr/>
          <p:nvPr/>
        </p:nvCxnSpPr>
        <p:spPr>
          <a:xfrm>
            <a:off x="6965801" y="340058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6E39F42-1F76-E6C8-8305-2B190EDDF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9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accounts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52167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회원 가입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로그인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로그아웃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회원 정보 수정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비밀 번호 변경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탈퇴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현재 프론트 상 구현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x),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팔로우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프로필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프로필 수정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유저 찾기 기능을 이용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가능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로그인하지 않은 사용자는 로그인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회원가입 페이지 이외의 페이지에 접근불가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(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is_authenticated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회원 가입 시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profile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은 자동으로 생성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default nickname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은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'{user.pk}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번째 수집가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＇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로 지정됨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profile_img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의 경우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랜덤으로 지정됨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유저 검색의 경우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username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과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nickname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양쪽으로 동시에 검색이 가능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검색 결과는 구분되지 않고 뜨게 됨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 </a:t>
            </a: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유저 검색 사이트에서는 검색 결과로 나온 유저를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팔로우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/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언팔로우하는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것이 가능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4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profile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상세 페이지에서는 해당 유저가 소유한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목록과 포토 카드 목록을 확인할 수 있음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400312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EB9B9DC-9772-D397-6F86-E0A0EA9A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9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accounts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CBBA10-171E-FD6B-5D96-B6EE9F6A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76" y="1405408"/>
            <a:ext cx="5053260" cy="2479256"/>
          </a:xfrm>
          <a:prstGeom prst="rect">
            <a:avLst/>
          </a:prstGeom>
        </p:spPr>
      </p:pic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BFF2101F-4EF1-71D0-3E89-64C63A7C0731}"/>
              </a:ext>
            </a:extLst>
          </p:cNvPr>
          <p:cNvSpPr txBox="1"/>
          <p:nvPr/>
        </p:nvSpPr>
        <p:spPr>
          <a:xfrm>
            <a:off x="3043350" y="711283"/>
            <a:ext cx="1425662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프로필 페이지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실제 예시</a:t>
            </a:r>
            <a:endParaRPr lang="ko-KR" altLang="en-US" sz="1600" dirty="0"/>
          </a:p>
        </p:txBody>
      </p:sp>
      <p:cxnSp>
        <p:nvCxnSpPr>
          <p:cNvPr id="12" name="Google Shape;99;p16">
            <a:extLst>
              <a:ext uri="{FF2B5EF4-FFF2-40B4-BE49-F238E27FC236}">
                <a16:creationId xmlns:a16="http://schemas.microsoft.com/office/drawing/2014/main" id="{F6899391-DE54-1685-4CD9-4697203F4B38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99;p16">
            <a:extLst>
              <a:ext uri="{FF2B5EF4-FFF2-40B4-BE49-F238E27FC236}">
                <a16:creationId xmlns:a16="http://schemas.microsoft.com/office/drawing/2014/main" id="{599C86CA-28CD-BFEB-A3C6-BEB1709E0501}"/>
              </a:ext>
            </a:extLst>
          </p:cNvPr>
          <p:cNvCxnSpPr>
            <a:cxnSpLocks/>
          </p:cNvCxnSpPr>
          <p:nvPr/>
        </p:nvCxnSpPr>
        <p:spPr>
          <a:xfrm>
            <a:off x="3115375" y="4105746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6BD27547-720E-18E3-4992-17979E3B2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07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books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52167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books/index.html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의 경우 메인 화면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(home)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과 같은 역할을 수행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현재 사용자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request.user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가 제작한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나의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인기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like_users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가 높은 순으로 선정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최신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현재 사용자가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follow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한 유저가 만든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테마북을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최신순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updated_at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으로 정렬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을 확인할 수 있음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테마북의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cover_image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title,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semi_title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소유 유저의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profile_img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를 시각적으로 확인할 수 있음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 관련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테마북을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생성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수정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열람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삭제할 수 있음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테마북의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title,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semi_title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cover_image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를 지정해줄 수 있음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만약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cover_image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를 지정하지 않을 경우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defalut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image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가 랜덤으로 주어짐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 포토 카드를 생성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수정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열람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삭제하는 것이 가능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 포토 카드에서는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my_score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사용자 자체 점수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),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my_comment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visited_count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관람 횟수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값을 지정해줄 수 있음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만약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visited_count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값을 지정하지 않을 시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자동으로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0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이 지정됨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400312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C9E31A9-8C65-E490-8105-96B3F3DD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9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books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52167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티켓에는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movie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back_drop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image, title, genre, credit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정보가 자동으로 지정되어 있으며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티켓 상세 페이지에서 확인할 수 있음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genre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를 클릭하면 해당 장르의 검색 결과 페이지로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credit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의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인물명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버튼을 클릭했을 시 해당 인물 상세 페이지로 이동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만약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tmdb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측에서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video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정보가 제공되는 영화의 경우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카드 내부에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Qrcode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가 생성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해당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QRcode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를 카메라로 인식시킬 경우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해당 영화의 유튜브 영상으로 이동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 포토 카드의 색상은 해당 영화의 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back_drop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이미지의 색상 팔레트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3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번째 값이 부여됨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. (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colorthief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상세 페이지에서는 해당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테마북에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맞는 포토 카드를 추가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열람할 수 있음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상세 페이지 내의 카드는 포스터 이미지를 보여줌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이때 아직 관람하지 않은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visited_count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== 0)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영화의 포토 카드의 경우 포스터가 흑백으로 출력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만약 영화 포토 카드를 새로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테마북에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추가하고 싶을 시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+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버튼을 누르면 추가 가능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추가하고 싶은 영화를 검색한 후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검색 결과 리스트 중 원하는 영화를 선택하면 해당 영화에 대한 포토 카드가 생성됨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437142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7CD7946-F30A-0D53-957C-46CA41E01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7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books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52167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만약 이미 해당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테마북에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소속된 포토 카드의 영화라면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자동으로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테마북에서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삭제됨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 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테마북에서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카드가 삭제된다고 해도 완전히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DB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에서 삭제되는 것은 아님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. 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현재 카드 삭제 및 계정 삭제와 마찬가지로 기능은 함수 구현은 되었으나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프론트 측에서 추가되지 않았음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 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상세 페이지에서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수정 및 삭제 가능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좋아하는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테마북에는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하트 버튼을 누르는 것으로 해당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테마북을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좋아한다는 사실을 표현할 수 있음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왼쪽 상단의 이미지를 누르면 해당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테마북을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소유한 유저의 프로필 페이지로 이동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다른 유저가 만들었거나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내가 만든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테마북과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해당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테마북과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연결된 카드들의 정보를 가져와 완전히 같은 양식의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테마북을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만들 수 있음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en-US" altLang="ko-KR" sz="1000" dirty="0" err="1">
                <a:latin typeface="Nanum Myeongjo"/>
                <a:ea typeface="Nanum Myeongjo"/>
                <a:sym typeface="Nanum Myeongjo"/>
              </a:rPr>
              <a:t>steal_book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</a:t>
            </a:r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302522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5EA8DB7-6835-A4FC-D981-A9FDF458C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65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books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BFF2101F-4EF1-71D0-3E89-64C63A7C0731}"/>
              </a:ext>
            </a:extLst>
          </p:cNvPr>
          <p:cNvSpPr txBox="1"/>
          <p:nvPr/>
        </p:nvSpPr>
        <p:spPr>
          <a:xfrm>
            <a:off x="3043350" y="711283"/>
            <a:ext cx="1425662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메인 페이지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실제 예시</a:t>
            </a:r>
            <a:endParaRPr lang="ko-KR" altLang="en-US" sz="1600" dirty="0"/>
          </a:p>
        </p:txBody>
      </p:sp>
      <p:cxnSp>
        <p:nvCxnSpPr>
          <p:cNvPr id="12" name="Google Shape;99;p16">
            <a:extLst>
              <a:ext uri="{FF2B5EF4-FFF2-40B4-BE49-F238E27FC236}">
                <a16:creationId xmlns:a16="http://schemas.microsoft.com/office/drawing/2014/main" id="{F6899391-DE54-1685-4CD9-4697203F4B38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99;p16">
            <a:extLst>
              <a:ext uri="{FF2B5EF4-FFF2-40B4-BE49-F238E27FC236}">
                <a16:creationId xmlns:a16="http://schemas.microsoft.com/office/drawing/2014/main" id="{599C86CA-28CD-BFEB-A3C6-BEB1709E0501}"/>
              </a:ext>
            </a:extLst>
          </p:cNvPr>
          <p:cNvCxnSpPr>
            <a:cxnSpLocks/>
          </p:cNvCxnSpPr>
          <p:nvPr/>
        </p:nvCxnSpPr>
        <p:spPr>
          <a:xfrm>
            <a:off x="3115375" y="4105746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6802CAC-3A40-4842-BD7E-E08AE83F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74" y="1405408"/>
            <a:ext cx="5027281" cy="2466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8F2246-0A85-1FDB-88FB-A7561D51E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8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books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BFF2101F-4EF1-71D0-3E89-64C63A7C0731}"/>
              </a:ext>
            </a:extLst>
          </p:cNvPr>
          <p:cNvSpPr txBox="1"/>
          <p:nvPr/>
        </p:nvSpPr>
        <p:spPr>
          <a:xfrm>
            <a:off x="3043350" y="711283"/>
            <a:ext cx="1425662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 페이지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실제 예시</a:t>
            </a:r>
            <a:endParaRPr lang="ko-KR" altLang="en-US" sz="1600" dirty="0"/>
          </a:p>
        </p:txBody>
      </p:sp>
      <p:cxnSp>
        <p:nvCxnSpPr>
          <p:cNvPr id="12" name="Google Shape;99;p16">
            <a:extLst>
              <a:ext uri="{FF2B5EF4-FFF2-40B4-BE49-F238E27FC236}">
                <a16:creationId xmlns:a16="http://schemas.microsoft.com/office/drawing/2014/main" id="{F6899391-DE54-1685-4CD9-4697203F4B38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99;p16">
            <a:extLst>
              <a:ext uri="{FF2B5EF4-FFF2-40B4-BE49-F238E27FC236}">
                <a16:creationId xmlns:a16="http://schemas.microsoft.com/office/drawing/2014/main" id="{599C86CA-28CD-BFEB-A3C6-BEB1709E0501}"/>
              </a:ext>
            </a:extLst>
          </p:cNvPr>
          <p:cNvCxnSpPr>
            <a:cxnSpLocks/>
          </p:cNvCxnSpPr>
          <p:nvPr/>
        </p:nvCxnSpPr>
        <p:spPr>
          <a:xfrm>
            <a:off x="3115375" y="4105746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9FD265E-4040-9E89-AF88-04E7D190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74" y="1405407"/>
            <a:ext cx="5053259" cy="24792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B8A6A7-A9AE-B38B-B9BC-369D54B6B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6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books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BFF2101F-4EF1-71D0-3E89-64C63A7C0731}"/>
              </a:ext>
            </a:extLst>
          </p:cNvPr>
          <p:cNvSpPr txBox="1"/>
          <p:nvPr/>
        </p:nvSpPr>
        <p:spPr>
          <a:xfrm>
            <a:off x="3043350" y="711283"/>
            <a:ext cx="1620748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포토티켓 페이지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실제 예시</a:t>
            </a:r>
            <a:endParaRPr lang="ko-KR" altLang="en-US" sz="1600" dirty="0"/>
          </a:p>
        </p:txBody>
      </p:sp>
      <p:cxnSp>
        <p:nvCxnSpPr>
          <p:cNvPr id="12" name="Google Shape;99;p16">
            <a:extLst>
              <a:ext uri="{FF2B5EF4-FFF2-40B4-BE49-F238E27FC236}">
                <a16:creationId xmlns:a16="http://schemas.microsoft.com/office/drawing/2014/main" id="{F6899391-DE54-1685-4CD9-4697203F4B38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99;p16">
            <a:extLst>
              <a:ext uri="{FF2B5EF4-FFF2-40B4-BE49-F238E27FC236}">
                <a16:creationId xmlns:a16="http://schemas.microsoft.com/office/drawing/2014/main" id="{599C86CA-28CD-BFEB-A3C6-BEB1709E0501}"/>
              </a:ext>
            </a:extLst>
          </p:cNvPr>
          <p:cNvCxnSpPr>
            <a:cxnSpLocks/>
          </p:cNvCxnSpPr>
          <p:nvPr/>
        </p:nvCxnSpPr>
        <p:spPr>
          <a:xfrm>
            <a:off x="3115375" y="4105746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B613F2E-2808-3BCC-5118-2CE829EF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191" y="1405408"/>
            <a:ext cx="5053256" cy="24792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ED6A35-2647-8D02-7CA6-FCC56E524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3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목차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Index</a:t>
            </a:r>
            <a:endParaRPr sz="1500" dirty="0"/>
          </a:p>
        </p:txBody>
      </p:sp>
      <p:sp>
        <p:nvSpPr>
          <p:cNvPr id="95" name="Google Shape;95;p16"/>
          <p:cNvSpPr txBox="1"/>
          <p:nvPr/>
        </p:nvSpPr>
        <p:spPr>
          <a:xfrm>
            <a:off x="2962500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4</a:t>
            </a:r>
            <a:endParaRPr sz="4000"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3043350" y="1567313"/>
            <a:ext cx="1629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어플리케이션 및 모델</a:t>
            </a:r>
            <a:endParaRPr sz="1100" dirty="0"/>
          </a:p>
        </p:txBody>
      </p:sp>
      <p:sp>
        <p:nvSpPr>
          <p:cNvPr id="97" name="Google Shape;97;p16"/>
          <p:cNvSpPr txBox="1"/>
          <p:nvPr/>
        </p:nvSpPr>
        <p:spPr>
          <a:xfrm>
            <a:off x="3664150" y="2194913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Applications and Models</a:t>
            </a:r>
            <a:endParaRPr sz="9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168850" y="3695200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각 </a:t>
            </a:r>
            <a:r>
              <a:rPr lang="en-US" altLang="ko-KR" sz="800" dirty="0"/>
              <a:t>Application </a:t>
            </a:r>
            <a:r>
              <a:rPr lang="ko-KR" altLang="en-US" sz="800" dirty="0"/>
              <a:t>및 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Model</a:t>
            </a:r>
            <a:r>
              <a:rPr lang="ko-KR" altLang="en-US" sz="800" dirty="0"/>
              <a:t>에</a:t>
            </a:r>
            <a:r>
              <a:rPr lang="en-US" altLang="ko-KR" sz="800" dirty="0"/>
              <a:t> </a:t>
            </a:r>
            <a:r>
              <a:rPr lang="ko-KR" altLang="en-US" sz="800" dirty="0"/>
              <a:t>대한 설명</a:t>
            </a:r>
            <a:endParaRPr sz="800" dirty="0"/>
          </a:p>
        </p:txBody>
      </p:sp>
      <p:cxnSp>
        <p:nvCxnSpPr>
          <p:cNvPr id="99" name="Google Shape;99;p16"/>
          <p:cNvCxnSpPr/>
          <p:nvPr/>
        </p:nvCxnSpPr>
        <p:spPr>
          <a:xfrm>
            <a:off x="3115375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3115375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4887713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5</a:t>
            </a:r>
            <a:endParaRPr sz="4000" dirty="0"/>
          </a:p>
        </p:txBody>
      </p:sp>
      <p:sp>
        <p:nvSpPr>
          <p:cNvPr id="102" name="Google Shape;102;p16"/>
          <p:cNvSpPr txBox="1"/>
          <p:nvPr/>
        </p:nvSpPr>
        <p:spPr>
          <a:xfrm>
            <a:off x="5094063" y="1567313"/>
            <a:ext cx="1504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데이터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구성 및 기능</a:t>
            </a:r>
            <a:endParaRPr lang="ko-KR" altLang="en-US" sz="1100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5214174" y="2194913"/>
            <a:ext cx="1384089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organization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capabilities</a:t>
            </a:r>
            <a:endParaRPr sz="9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094063" y="3695200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ERD(</a:t>
            </a:r>
            <a:r>
              <a:rPr lang="ko-KR" altLang="en-US" sz="800" dirty="0"/>
              <a:t>데이터베이스 모델링</a:t>
            </a:r>
            <a:r>
              <a:rPr lang="en-US" altLang="ko-KR" sz="800" dirty="0"/>
              <a:t>),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Fixture, URL, View</a:t>
            </a:r>
            <a:endParaRPr sz="800" dirty="0"/>
          </a:p>
        </p:txBody>
      </p:sp>
      <p:cxnSp>
        <p:nvCxnSpPr>
          <p:cNvPr id="105" name="Google Shape;105;p16"/>
          <p:cNvCxnSpPr/>
          <p:nvPr/>
        </p:nvCxnSpPr>
        <p:spPr>
          <a:xfrm>
            <a:off x="5040588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6"/>
          <p:cNvCxnSpPr/>
          <p:nvPr/>
        </p:nvCxnSpPr>
        <p:spPr>
          <a:xfrm>
            <a:off x="5040588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6812925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6</a:t>
            </a:r>
            <a:endParaRPr sz="4000" dirty="0"/>
          </a:p>
        </p:txBody>
      </p:sp>
      <p:sp>
        <p:nvSpPr>
          <p:cNvPr id="108" name="Google Shape;108;p16"/>
          <p:cNvSpPr txBox="1"/>
          <p:nvPr/>
        </p:nvSpPr>
        <p:spPr>
          <a:xfrm>
            <a:off x="6976375" y="1567300"/>
            <a:ext cx="15471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cs typeface="Nanum Myeongjo"/>
                <a:sym typeface="Nanum Myeongjo"/>
              </a:rPr>
              <a:t>서비스</a:t>
            </a:r>
            <a:endParaRPr lang="en-US" altLang="ko-KR" sz="18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cs typeface="Nanum Myeongjo"/>
                <a:sym typeface="Nanum Myeongjo"/>
              </a:rPr>
              <a:t>대표 기능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7514575" y="2194900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Service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Features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019275" y="3695200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사용한 개발 도구 및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라이브러리 기술</a:t>
            </a:r>
            <a:endParaRPr sz="800" dirty="0"/>
          </a:p>
        </p:txBody>
      </p:sp>
      <p:cxnSp>
        <p:nvCxnSpPr>
          <p:cNvPr id="111" name="Google Shape;111;p16"/>
          <p:cNvCxnSpPr/>
          <p:nvPr/>
        </p:nvCxnSpPr>
        <p:spPr>
          <a:xfrm>
            <a:off x="6965800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6965800" y="414591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D06A2D4-CFD5-F1A8-2028-71765FCC3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23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movies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3" name="Google Shape;96;p16">
            <a:extLst>
              <a:ext uri="{FF2B5EF4-FFF2-40B4-BE49-F238E27FC236}">
                <a16:creationId xmlns:a16="http://schemas.microsoft.com/office/drawing/2014/main" id="{E7CE092C-99CD-17B8-6CCE-DBD4E5FC21B9}"/>
              </a:ext>
            </a:extLst>
          </p:cNvPr>
          <p:cNvSpPr txBox="1"/>
          <p:nvPr/>
        </p:nvSpPr>
        <p:spPr>
          <a:xfrm>
            <a:off x="3043350" y="711283"/>
            <a:ext cx="52167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영화에 대한 상세 정보 확인 가능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이때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title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을 위시한 해당 영화 상세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해당 영화에 출연한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popularity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상위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5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명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혹은 그 이하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해당 영화 카드가 담긴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정보 확인 가능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인물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클릭시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상세 페이지로 이동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'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추가하기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'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버튼을 누르면 현재 사용자가 소유하고 있는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테마북이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버튼 형식으로 화면에 정렬되며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그 중 하나를 선택하면 해당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테마북에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 영화 포토 카드를 추가할 수 있음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각 인물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배우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감독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의 상세 페이지 확인 가능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인물 상세 페이지에서는 해당 인물의 인적 사항 및 출연한 영화 확인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가능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 포스터 버튼을 누르면 해당 영화 상세 페이지로 이동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둘러보기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(recommended)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에서는 사이트 자체에서 추천하는 영화 확인 가능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(movie),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인물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(people),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장르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(genre),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(book)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에 대한 전체 검색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가능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  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이때 검색 결과의 기준은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title(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 err="1">
                <a:latin typeface="Nanum Myeongjo"/>
                <a:ea typeface="Nanum Myeongjo"/>
                <a:sym typeface="Nanum Myeongjo"/>
              </a:rPr>
              <a:t>테마북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), name(people, genre)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에 해당 검색어를 포함하고 있는지 여부</a:t>
            </a:r>
            <a:endParaRPr lang="en-US" altLang="ko-KR" sz="1000" dirty="0">
              <a:latin typeface="Nanum Myeongjo"/>
              <a:ea typeface="Nanum Myeongjo"/>
              <a:sym typeface="Nanum Myeongjo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검색 결과 정렬은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popularity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기준 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(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영화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인물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, </a:t>
            </a:r>
            <a:r>
              <a:rPr lang="ko-KR" altLang="en-US" sz="1000" dirty="0">
                <a:latin typeface="Nanum Myeongjo"/>
                <a:ea typeface="Nanum Myeongjo"/>
                <a:sym typeface="Nanum Myeongjo"/>
              </a:rPr>
              <a:t>장르</a:t>
            </a:r>
            <a:r>
              <a:rPr lang="en-US" altLang="ko-KR" sz="1000" dirty="0">
                <a:latin typeface="Nanum Myeongjo"/>
                <a:ea typeface="Nanum Myeongjo"/>
                <a:sym typeface="Nanum Myeongjo"/>
              </a:rPr>
              <a:t>)</a:t>
            </a:r>
          </a:p>
        </p:txBody>
      </p:sp>
      <p:cxnSp>
        <p:nvCxnSpPr>
          <p:cNvPr id="6" name="Google Shape;99;p16">
            <a:extLst>
              <a:ext uri="{FF2B5EF4-FFF2-40B4-BE49-F238E27FC236}">
                <a16:creationId xmlns:a16="http://schemas.microsoft.com/office/drawing/2014/main" id="{93983AE3-C28E-F224-BCE3-5778BD20ACD2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99;p16">
            <a:extLst>
              <a:ext uri="{FF2B5EF4-FFF2-40B4-BE49-F238E27FC236}">
                <a16:creationId xmlns:a16="http://schemas.microsoft.com/office/drawing/2014/main" id="{63BF6222-BF8D-F1A0-F8B6-BE1BD1675873}"/>
              </a:ext>
            </a:extLst>
          </p:cNvPr>
          <p:cNvCxnSpPr>
            <a:cxnSpLocks/>
          </p:cNvCxnSpPr>
          <p:nvPr/>
        </p:nvCxnSpPr>
        <p:spPr>
          <a:xfrm>
            <a:off x="3115375" y="416187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1F46808-6B63-005D-B7C0-5182F9E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08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en-US" altLang="ko-KR" sz="1900" dirty="0">
                <a:latin typeface="Nanum Myeongjo"/>
                <a:ea typeface="Nanum Myeongjo"/>
                <a:cs typeface="Nanum Myeongjo"/>
                <a:sym typeface="Nanum Myeongjo"/>
              </a:rPr>
              <a:t>movies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BFF2101F-4EF1-71D0-3E89-64C63A7C0731}"/>
              </a:ext>
            </a:extLst>
          </p:cNvPr>
          <p:cNvSpPr txBox="1"/>
          <p:nvPr/>
        </p:nvSpPr>
        <p:spPr>
          <a:xfrm>
            <a:off x="3043350" y="711283"/>
            <a:ext cx="174455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영화 상세 페이지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실제 예시</a:t>
            </a:r>
            <a:endParaRPr lang="ko-KR" altLang="en-US" sz="1600" dirty="0"/>
          </a:p>
        </p:txBody>
      </p:sp>
      <p:cxnSp>
        <p:nvCxnSpPr>
          <p:cNvPr id="12" name="Google Shape;99;p16">
            <a:extLst>
              <a:ext uri="{FF2B5EF4-FFF2-40B4-BE49-F238E27FC236}">
                <a16:creationId xmlns:a16="http://schemas.microsoft.com/office/drawing/2014/main" id="{F6899391-DE54-1685-4CD9-4697203F4B38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99;p16">
            <a:extLst>
              <a:ext uri="{FF2B5EF4-FFF2-40B4-BE49-F238E27FC236}">
                <a16:creationId xmlns:a16="http://schemas.microsoft.com/office/drawing/2014/main" id="{599C86CA-28CD-BFEB-A3C6-BEB1709E0501}"/>
              </a:ext>
            </a:extLst>
          </p:cNvPr>
          <p:cNvCxnSpPr>
            <a:cxnSpLocks/>
          </p:cNvCxnSpPr>
          <p:nvPr/>
        </p:nvCxnSpPr>
        <p:spPr>
          <a:xfrm>
            <a:off x="3115375" y="4105746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C3D62A5-E3C0-D221-971F-1A061F094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52"/>
          <a:stretch/>
        </p:blipFill>
        <p:spPr>
          <a:xfrm>
            <a:off x="3115375" y="1405408"/>
            <a:ext cx="5053256" cy="24792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CAE97D-61BB-39DA-96B3-E506B915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9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8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8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 서비스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실제 구현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: books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 and Implementation</a:t>
            </a:r>
            <a:endParaRPr sz="1500" dirty="0"/>
          </a:p>
        </p:txBody>
      </p:sp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BFF2101F-4EF1-71D0-3E89-64C63A7C0731}"/>
              </a:ext>
            </a:extLst>
          </p:cNvPr>
          <p:cNvSpPr txBox="1"/>
          <p:nvPr/>
        </p:nvSpPr>
        <p:spPr>
          <a:xfrm>
            <a:off x="3043350" y="711283"/>
            <a:ext cx="18398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Nanum Myeongjo"/>
                <a:ea typeface="Nanum Myeongjo"/>
                <a:sym typeface="Nanum Myeongjo"/>
              </a:rPr>
              <a:t>인물 상세 </a:t>
            </a: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페이지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실제 예시</a:t>
            </a:r>
            <a:endParaRPr lang="ko-KR" altLang="en-US" sz="1600" dirty="0"/>
          </a:p>
        </p:txBody>
      </p:sp>
      <p:cxnSp>
        <p:nvCxnSpPr>
          <p:cNvPr id="12" name="Google Shape;99;p16">
            <a:extLst>
              <a:ext uri="{FF2B5EF4-FFF2-40B4-BE49-F238E27FC236}">
                <a16:creationId xmlns:a16="http://schemas.microsoft.com/office/drawing/2014/main" id="{F6899391-DE54-1685-4CD9-4697203F4B38}"/>
              </a:ext>
            </a:extLst>
          </p:cNvPr>
          <p:cNvCxnSpPr>
            <a:cxnSpLocks/>
          </p:cNvCxnSpPr>
          <p:nvPr/>
        </p:nvCxnSpPr>
        <p:spPr>
          <a:xfrm>
            <a:off x="3115375" y="711283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99;p16">
            <a:extLst>
              <a:ext uri="{FF2B5EF4-FFF2-40B4-BE49-F238E27FC236}">
                <a16:creationId xmlns:a16="http://schemas.microsoft.com/office/drawing/2014/main" id="{599C86CA-28CD-BFEB-A3C6-BEB1709E0501}"/>
              </a:ext>
            </a:extLst>
          </p:cNvPr>
          <p:cNvCxnSpPr>
            <a:cxnSpLocks/>
          </p:cNvCxnSpPr>
          <p:nvPr/>
        </p:nvCxnSpPr>
        <p:spPr>
          <a:xfrm>
            <a:off x="3115375" y="4105746"/>
            <a:ext cx="50532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ABF79C5-262F-355F-8A72-196C3757D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4"/>
          <a:stretch/>
        </p:blipFill>
        <p:spPr>
          <a:xfrm>
            <a:off x="3115375" y="1404950"/>
            <a:ext cx="5053256" cy="2479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6E9C8C-326E-D77A-70D7-AF2DFCE7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영화 추천</a:t>
            </a:r>
            <a:endParaRPr lang="en-US" altLang="ko-KR" sz="1900" dirty="0">
              <a:latin typeface="Nanum Myeongjo"/>
              <a:ea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알고리즘</a:t>
            </a:r>
            <a:endParaRPr lang="en-US" altLang="ko-KR" sz="1900" dirty="0">
              <a:latin typeface="Nanum Myeongjo"/>
              <a:ea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Recommendation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Algorithm</a:t>
            </a:r>
          </a:p>
        </p:txBody>
      </p:sp>
      <p:sp>
        <p:nvSpPr>
          <p:cNvPr id="79" name="Google Shape;79;p15"/>
          <p:cNvSpPr txBox="1"/>
          <p:nvPr/>
        </p:nvSpPr>
        <p:spPr>
          <a:xfrm>
            <a:off x="2576900" y="2960925"/>
            <a:ext cx="1743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Books by other users</a:t>
            </a:r>
            <a:endParaRPr sz="1000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2576899" y="3264925"/>
            <a:ext cx="2484191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/>
              <a:t>메인 화면에서 다른 유저</a:t>
            </a:r>
            <a:r>
              <a:rPr lang="en-US" altLang="ko-KR" sz="800" dirty="0"/>
              <a:t>(</a:t>
            </a:r>
            <a:r>
              <a:rPr lang="ko-KR" altLang="en-US" sz="800" dirty="0"/>
              <a:t>혹은 친구</a:t>
            </a:r>
            <a:r>
              <a:rPr lang="en-US" altLang="ko-KR" sz="800" dirty="0"/>
              <a:t>)</a:t>
            </a:r>
            <a:r>
              <a:rPr lang="ko-KR" altLang="en-US" sz="800" dirty="0"/>
              <a:t>가 제작한 </a:t>
            </a:r>
            <a:r>
              <a:rPr lang="ko-KR" altLang="en-US" sz="800" dirty="0" err="1"/>
              <a:t>테마북이</a:t>
            </a:r>
            <a:r>
              <a:rPr lang="ko-KR" altLang="en-US" sz="800" dirty="0"/>
              <a:t> </a:t>
            </a:r>
            <a:r>
              <a:rPr lang="ko-KR" altLang="en-US" sz="800" dirty="0" err="1"/>
              <a:t>좋아요가</a:t>
            </a:r>
            <a:r>
              <a:rPr lang="ko-KR" altLang="en-US" sz="800" dirty="0"/>
              <a:t> 많은 순 </a:t>
            </a:r>
            <a:r>
              <a:rPr lang="en-US" altLang="ko-KR" sz="800" dirty="0"/>
              <a:t>/ </a:t>
            </a:r>
            <a:r>
              <a:rPr lang="ko-KR" altLang="en-US" sz="800" dirty="0"/>
              <a:t>최근 업데이트된 순으로 정렬되어 관람하는 것이 가능</a:t>
            </a:r>
            <a:endParaRPr lang="en-US" altLang="ko-KR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/>
              <a:t>사용자는 그 </a:t>
            </a:r>
            <a:r>
              <a:rPr lang="ko-KR" altLang="en-US" sz="800" dirty="0" err="1"/>
              <a:t>테마북들을</a:t>
            </a:r>
            <a:r>
              <a:rPr lang="ko-KR" altLang="en-US" sz="800" dirty="0"/>
              <a:t> 구경하면서</a:t>
            </a:r>
            <a:r>
              <a:rPr lang="en-US" altLang="ko-KR" sz="800" dirty="0"/>
              <a:t>, </a:t>
            </a:r>
            <a:r>
              <a:rPr lang="ko-KR" altLang="en-US" sz="800" dirty="0"/>
              <a:t>다른 사람들은 어떤 영화를 보는지 확인이 가능하고</a:t>
            </a:r>
            <a:r>
              <a:rPr lang="en-US" altLang="ko-KR" sz="800" dirty="0"/>
              <a:t>, </a:t>
            </a:r>
            <a:r>
              <a:rPr lang="ko-KR" altLang="en-US" sz="800" dirty="0"/>
              <a:t>해당 </a:t>
            </a:r>
            <a:r>
              <a:rPr lang="ko-KR" altLang="en-US" sz="800" dirty="0" err="1"/>
              <a:t>테마북과</a:t>
            </a:r>
            <a:r>
              <a:rPr lang="ko-KR" altLang="en-US" sz="800" dirty="0"/>
              <a:t> 카드들의 정보를 가져오는 것으로 새로운 영화 관람 목표를 세울 수 있음</a:t>
            </a:r>
          </a:p>
        </p:txBody>
      </p:sp>
      <p:sp>
        <p:nvSpPr>
          <p:cNvPr id="85" name="Google Shape;85;p15"/>
          <p:cNvSpPr txBox="1"/>
          <p:nvPr/>
        </p:nvSpPr>
        <p:spPr>
          <a:xfrm>
            <a:off x="5372755" y="2960925"/>
            <a:ext cx="18363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The team’s own Theme</a:t>
            </a:r>
            <a:endParaRPr sz="1000" dirty="0"/>
          </a:p>
        </p:txBody>
      </p:sp>
      <p:sp>
        <p:nvSpPr>
          <p:cNvPr id="87" name="Google Shape;87;p15"/>
          <p:cNvSpPr txBox="1"/>
          <p:nvPr/>
        </p:nvSpPr>
        <p:spPr>
          <a:xfrm>
            <a:off x="5372754" y="3264925"/>
            <a:ext cx="2628246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800" dirty="0"/>
              <a:t>'</a:t>
            </a:r>
            <a:r>
              <a:rPr lang="ko-KR" altLang="en-US" sz="800" dirty="0"/>
              <a:t>둘러보기</a:t>
            </a:r>
            <a:r>
              <a:rPr lang="en-US" altLang="ko-KR" sz="800" dirty="0"/>
              <a:t>' </a:t>
            </a:r>
            <a:r>
              <a:rPr lang="ko-KR" altLang="en-US" sz="800" dirty="0"/>
              <a:t>게시판에서 사이트 측이 추천하는 영화 목록 확인 가능</a:t>
            </a:r>
            <a:endParaRPr lang="en-US" altLang="ko-KR" sz="8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800" dirty="0"/>
              <a:t>추천 방식 </a:t>
            </a:r>
            <a:r>
              <a:rPr lang="en-US" altLang="ko-KR" sz="800" dirty="0"/>
              <a:t>I</a:t>
            </a:r>
            <a:br>
              <a:rPr lang="en-US" altLang="ko-KR" sz="800" dirty="0"/>
            </a:br>
            <a:r>
              <a:rPr lang="ko-KR" altLang="en-US" sz="800" dirty="0"/>
              <a:t>장르 목록 중 </a:t>
            </a:r>
            <a:r>
              <a:rPr lang="en-US" altLang="ko-KR" sz="800" dirty="0"/>
              <a:t>3 </a:t>
            </a:r>
            <a:r>
              <a:rPr lang="ko-KR" altLang="en-US" sz="800" dirty="0"/>
              <a:t>가지 장르를 임의로 설정하여</a:t>
            </a:r>
            <a:r>
              <a:rPr lang="en-US" altLang="ko-KR" sz="800" dirty="0"/>
              <a:t>, </a:t>
            </a:r>
            <a:r>
              <a:rPr lang="ko-KR" altLang="en-US" sz="800" dirty="0"/>
              <a:t>해당 장르에 속한 영화들을 </a:t>
            </a:r>
            <a:r>
              <a:rPr lang="en-US" altLang="ko-KR" sz="800" dirty="0"/>
              <a:t>popularity</a:t>
            </a:r>
            <a:r>
              <a:rPr lang="ko-KR" altLang="en-US" sz="800" dirty="0"/>
              <a:t>가 높은 순으로 정렬하여 상위 </a:t>
            </a:r>
            <a:r>
              <a:rPr lang="en-US" altLang="ko-KR" sz="800" dirty="0"/>
              <a:t>5</a:t>
            </a:r>
            <a:r>
              <a:rPr lang="ko-KR" altLang="en-US" sz="800" dirty="0"/>
              <a:t>개만 사용자에게 추천</a:t>
            </a:r>
            <a:endParaRPr lang="en-US" altLang="ko-KR" sz="8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/>
              <a:t>추천 방식 </a:t>
            </a:r>
            <a:r>
              <a:rPr lang="en-US" altLang="ko-KR" sz="800" dirty="0"/>
              <a:t>II</a:t>
            </a:r>
            <a:br>
              <a:rPr lang="en-US" altLang="ko-KR" sz="800" dirty="0"/>
            </a:br>
            <a:r>
              <a:rPr lang="ko-KR" altLang="en-US" sz="800" dirty="0"/>
              <a:t>영화 상세 페이지에 접속할 때마다 </a:t>
            </a:r>
            <a:r>
              <a:rPr lang="en-US" altLang="ko-KR" sz="800" dirty="0"/>
              <a:t>'</a:t>
            </a:r>
            <a:r>
              <a:rPr lang="en-US" altLang="ko-KR" sz="800" dirty="0" err="1"/>
              <a:t>click_count</a:t>
            </a:r>
            <a:r>
              <a:rPr lang="en-US" altLang="ko-KR" sz="800" dirty="0"/>
              <a:t>'</a:t>
            </a:r>
            <a:r>
              <a:rPr lang="ko-KR" altLang="en-US" sz="800" dirty="0"/>
              <a:t>가 자동으로 </a:t>
            </a:r>
            <a:r>
              <a:rPr lang="en-US" altLang="ko-KR" sz="800" dirty="0"/>
              <a:t>1</a:t>
            </a:r>
            <a:r>
              <a:rPr lang="ko-KR" altLang="en-US" sz="800" dirty="0"/>
              <a:t>씩 증가 →</a:t>
            </a:r>
            <a:r>
              <a:rPr lang="en-US" altLang="ko-KR" sz="800" dirty="0"/>
              <a:t> </a:t>
            </a:r>
            <a:r>
              <a:rPr lang="ko-KR" altLang="en-US" sz="800" dirty="0"/>
              <a:t>해당 수치가 높은 순으로 정렬한 후</a:t>
            </a:r>
            <a:r>
              <a:rPr lang="en-US" altLang="ko-KR" sz="800" dirty="0"/>
              <a:t>, </a:t>
            </a:r>
            <a:r>
              <a:rPr lang="ko-KR" altLang="en-US" sz="800" dirty="0"/>
              <a:t>상위 </a:t>
            </a:r>
            <a:r>
              <a:rPr lang="en-US" altLang="ko-KR" sz="800" dirty="0"/>
              <a:t>5</a:t>
            </a:r>
            <a:r>
              <a:rPr lang="ko-KR" altLang="en-US" sz="800" dirty="0"/>
              <a:t>개만 사용자에게 추천</a:t>
            </a:r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3239B275-250B-2FD0-52FF-0FC989948407}"/>
              </a:ext>
            </a:extLst>
          </p:cNvPr>
          <p:cNvSpPr txBox="1"/>
          <p:nvPr/>
        </p:nvSpPr>
        <p:spPr>
          <a:xfrm>
            <a:off x="2577050" y="2299125"/>
            <a:ext cx="1743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다른 유저의 </a:t>
            </a:r>
            <a:r>
              <a:rPr lang="ko-KR" altLang="en-US" sz="1900" dirty="0" err="1">
                <a:latin typeface="Nanum Myeongjo"/>
                <a:ea typeface="Nanum Myeongjo"/>
                <a:sym typeface="Nanum Myeongjo"/>
              </a:rPr>
              <a:t>테마북</a:t>
            </a:r>
            <a:endParaRPr sz="1500" dirty="0"/>
          </a:p>
        </p:txBody>
      </p:sp>
      <p:sp>
        <p:nvSpPr>
          <p:cNvPr id="4" name="Google Shape;86;p15">
            <a:extLst>
              <a:ext uri="{FF2B5EF4-FFF2-40B4-BE49-F238E27FC236}">
                <a16:creationId xmlns:a16="http://schemas.microsoft.com/office/drawing/2014/main" id="{54C80D17-4A90-7261-BE22-16445F3EF3FD}"/>
              </a:ext>
            </a:extLst>
          </p:cNvPr>
          <p:cNvSpPr txBox="1"/>
          <p:nvPr/>
        </p:nvSpPr>
        <p:spPr>
          <a:xfrm>
            <a:off x="5372755" y="2299125"/>
            <a:ext cx="1836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둘러보기</a:t>
            </a:r>
            <a:endParaRPr lang="en-US" altLang="ko-KR" sz="1900" dirty="0">
              <a:latin typeface="Nanum Myeongjo"/>
              <a:ea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게시판 이용</a:t>
            </a:r>
            <a:endParaRPr sz="1500" dirty="0"/>
          </a:p>
        </p:txBody>
      </p:sp>
      <p:pic>
        <p:nvPicPr>
          <p:cNvPr id="9" name="그림 8" descr="텍스트, 선반, 책, 실내이(가) 표시된 사진&#10;&#10;자동 생성된 설명">
            <a:extLst>
              <a:ext uri="{FF2B5EF4-FFF2-40B4-BE49-F238E27FC236}">
                <a16:creationId xmlns:a16="http://schemas.microsoft.com/office/drawing/2014/main" id="{316A28CF-1BB3-9369-C520-5C68EBF7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1" r="7481"/>
          <a:stretch/>
        </p:blipFill>
        <p:spPr>
          <a:xfrm>
            <a:off x="2672373" y="639401"/>
            <a:ext cx="2388717" cy="1580071"/>
          </a:xfrm>
          <a:prstGeom prst="rect">
            <a:avLst/>
          </a:prstGeom>
        </p:spPr>
      </p:pic>
      <p:pic>
        <p:nvPicPr>
          <p:cNvPr id="12" name="그림 11" descr="실내, 프로젝터이(가) 표시된 사진&#10;&#10;자동 생성된 설명">
            <a:extLst>
              <a:ext uri="{FF2B5EF4-FFF2-40B4-BE49-F238E27FC236}">
                <a16:creationId xmlns:a16="http://schemas.microsoft.com/office/drawing/2014/main" id="{3C6BDB86-1324-FC4B-7D66-1C0C2EABC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391" y="644299"/>
            <a:ext cx="2388717" cy="15820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82F7DA2-BDF2-B239-4EF0-3A37A029C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62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프로젝트 후기</a:t>
            </a:r>
            <a:endParaRPr lang="en-US" altLang="ko-KR" sz="1900" dirty="0">
              <a:latin typeface="Nanum Myeongjo"/>
              <a:ea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Project Review</a:t>
            </a:r>
          </a:p>
        </p:txBody>
      </p:sp>
      <p:sp>
        <p:nvSpPr>
          <p:cNvPr id="79" name="Google Shape;79;p15"/>
          <p:cNvSpPr txBox="1"/>
          <p:nvPr/>
        </p:nvSpPr>
        <p:spPr>
          <a:xfrm>
            <a:off x="2576900" y="2668125"/>
            <a:ext cx="1743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Myeongjo" panose="020B0600000101010101" charset="-127"/>
                <a:ea typeface="Nanum Myeongjo" panose="020B0600000101010101" charset="-127"/>
              </a:rPr>
              <a:t>“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Myeongjo" panose="020B0600000101010101" charset="-127"/>
                <a:ea typeface="Nanum Myeongjo" panose="020B0600000101010101" charset="-127"/>
              </a:rPr>
              <a:t>시간에 쫓겨 아쉬웠다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Myeongjo" panose="020B0600000101010101" charset="-127"/>
                <a:ea typeface="Nanum Myeongjo" panose="020B0600000101010101" charset="-127"/>
              </a:rPr>
              <a:t>.”</a:t>
            </a:r>
            <a:endParaRPr sz="10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576899" y="2977725"/>
            <a:ext cx="2484191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짧은 시간동안 몰입해서 무언가를 만드는 경험이 매우 새롭고 즐거웠다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기획 단계의 중요성을 </a:t>
            </a:r>
            <a:r>
              <a:rPr lang="ko-KR" altLang="en-US" sz="800" dirty="0" err="1">
                <a:latin typeface="Nanum Myeongjo" panose="020B0600000101010101" charset="-127"/>
                <a:ea typeface="Nanum Myeongjo" panose="020B0600000101010101" charset="-127"/>
              </a:rPr>
              <a:t>깨달았다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 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기능 목록과 명세를 아주 세세하게 작성하지 않았으면 정말 많이 헤맸을 듯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Vue.js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를 사용해보고 싶었으나 시간적 제약으로 인해 도전하지 못했다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 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방학 때 꼭 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framework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를 활용한 프로젝트를 </a:t>
            </a:r>
            <a:r>
              <a:rPr lang="ko-KR" altLang="en-US" sz="800" dirty="0" err="1">
                <a:latin typeface="Nanum Myeongjo" panose="020B0600000101010101" charset="-127"/>
                <a:ea typeface="Nanum Myeongjo" panose="020B0600000101010101" charset="-127"/>
              </a:rPr>
              <a:t>진행해봐야겠다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페어프로그래밍은 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2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배로 힘들고 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2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배로 성장하는 기회인 것 같다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</a:t>
            </a:r>
            <a:endParaRPr lang="ko-KR" altLang="en-US" sz="800" dirty="0"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5372755" y="2668125"/>
            <a:ext cx="18363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Myeongjo" panose="020B0600000101010101" charset="-127"/>
                <a:ea typeface="Nanum Myeongjo" panose="020B0600000101010101" charset="-127"/>
              </a:rPr>
              <a:t>“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Myeongjo" panose="020B0600000101010101" charset="-127"/>
                <a:ea typeface="Nanum Myeongjo" panose="020B0600000101010101" charset="-127"/>
              </a:rPr>
              <a:t>협업은 유익하다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Myeongjo" panose="020B0600000101010101" charset="-127"/>
                <a:ea typeface="Nanum Myeongjo" panose="020B0600000101010101" charset="-127"/>
              </a:rPr>
              <a:t>.”</a:t>
            </a:r>
            <a:endParaRPr sz="10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372754" y="2977725"/>
            <a:ext cx="2628246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지금까지는 홀로 코딩하는 것에 익숙했지만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팀원과의 협업을 통해 최종 프로젝트를 진행하니 많이 생경했다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하지만 내가 혼자서는 할 수 없는 것을 협업을 통해서라면 구현할 수 있다는 점이 매우 즐거웠다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평소에 소망했던 </a:t>
            </a:r>
            <a:r>
              <a:rPr lang="ko-KR" altLang="en-US" sz="800" dirty="0" err="1">
                <a:latin typeface="Nanum Myeongjo" panose="020B0600000101010101" charset="-127"/>
                <a:ea typeface="Nanum Myeongjo" panose="020B0600000101010101" charset="-127"/>
              </a:rPr>
              <a:t>백엔드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 업무를 도맡아 </a:t>
            </a:r>
            <a:r>
              <a:rPr lang="en-US" altLang="ko-KR" sz="800" dirty="0" err="1">
                <a:latin typeface="Nanum Myeongjo" panose="020B0600000101010101" charset="-127"/>
                <a:ea typeface="Nanum Myeongjo" panose="020B0600000101010101" charset="-127"/>
              </a:rPr>
              <a:t>django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, SQL 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문법 및 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RESTful API 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등에 대해 보다 깊이 이해하게 되었으며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굉장히 값진 경험이었다고 생각한다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방학 때는 프론트 관련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, 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특히 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Vue</a:t>
            </a:r>
            <a:r>
              <a:rPr lang="ko-KR" altLang="en-US" sz="800" dirty="0">
                <a:latin typeface="Nanum Myeongjo" panose="020B0600000101010101" charset="-127"/>
                <a:ea typeface="Nanum Myeongjo" panose="020B0600000101010101" charset="-127"/>
              </a:rPr>
              <a:t>에 대해 더 배우고 싶다</a:t>
            </a:r>
            <a:r>
              <a:rPr lang="en-US" altLang="ko-KR" sz="800" dirty="0">
                <a:latin typeface="Nanum Myeongjo" panose="020B0600000101010101" charset="-127"/>
                <a:ea typeface="Nanum Myeongjo" panose="020B0600000101010101" charset="-127"/>
              </a:rPr>
              <a:t>.</a:t>
            </a:r>
            <a:endParaRPr lang="ko-KR" altLang="en-US" sz="800" dirty="0"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3239B275-250B-2FD0-52FF-0FC989948407}"/>
              </a:ext>
            </a:extLst>
          </p:cNvPr>
          <p:cNvSpPr txBox="1"/>
          <p:nvPr/>
        </p:nvSpPr>
        <p:spPr>
          <a:xfrm>
            <a:off x="2577050" y="2299125"/>
            <a:ext cx="1743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한별</a:t>
            </a:r>
            <a:r>
              <a:rPr lang="en-US" altLang="ko-KR" sz="1900" dirty="0">
                <a:latin typeface="Nanum Myeongjo"/>
                <a:ea typeface="Nanum Myeongjo"/>
                <a:sym typeface="Nanum Myeongjo"/>
              </a:rPr>
              <a:t>’s</a:t>
            </a: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en-US" altLang="ko-KR" sz="1900" dirty="0">
                <a:latin typeface="Nanum Myeongjo"/>
                <a:ea typeface="Nanum Myeongjo"/>
                <a:sym typeface="Nanum Myeongjo"/>
              </a:rPr>
              <a:t>Review</a:t>
            </a:r>
            <a:endParaRPr sz="1500" dirty="0"/>
          </a:p>
        </p:txBody>
      </p:sp>
      <p:sp>
        <p:nvSpPr>
          <p:cNvPr id="4" name="Google Shape;86;p15">
            <a:extLst>
              <a:ext uri="{FF2B5EF4-FFF2-40B4-BE49-F238E27FC236}">
                <a16:creationId xmlns:a16="http://schemas.microsoft.com/office/drawing/2014/main" id="{54C80D17-4A90-7261-BE22-16445F3EF3FD}"/>
              </a:ext>
            </a:extLst>
          </p:cNvPr>
          <p:cNvSpPr txBox="1"/>
          <p:nvPr/>
        </p:nvSpPr>
        <p:spPr>
          <a:xfrm>
            <a:off x="5372755" y="2299125"/>
            <a:ext cx="1836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주연</a:t>
            </a:r>
            <a:r>
              <a:rPr lang="en-US" altLang="ko-KR" sz="1900" dirty="0">
                <a:latin typeface="Nanum Myeongjo"/>
                <a:ea typeface="Nanum Myeongjo"/>
                <a:sym typeface="Nanum Myeongjo"/>
              </a:rPr>
              <a:t>’s Review</a:t>
            </a:r>
            <a:endParaRPr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03517C-F248-3E7F-4B5A-ED043D37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91" y="638176"/>
            <a:ext cx="2388717" cy="15800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33370-6731-B7C9-B118-EF8749243C8C}"/>
              </a:ext>
            </a:extLst>
          </p:cNvPr>
          <p:cNvSpPr/>
          <p:nvPr/>
        </p:nvSpPr>
        <p:spPr>
          <a:xfrm>
            <a:off x="2672372" y="638989"/>
            <a:ext cx="2388717" cy="1578445"/>
          </a:xfrm>
          <a:prstGeom prst="rect">
            <a:avLst/>
          </a:prstGeom>
          <a:solidFill>
            <a:srgbClr val="E3E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B36EA6-09E8-B81B-9FD4-0616B5D20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911" y="753675"/>
            <a:ext cx="949638" cy="1412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5111EF-C4AD-86E3-4FED-12B38D9A2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1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>
            <a:off x="600075" y="1657375"/>
            <a:ext cx="2457600" cy="7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600075" y="1943100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anum Myeongjo"/>
                <a:ea typeface="Nanum Myeongjo"/>
                <a:cs typeface="Nanum Myeongjo"/>
                <a:sym typeface="Nanum Myeongjo"/>
              </a:rPr>
              <a:t>감사합니다</a:t>
            </a:r>
            <a:endParaRPr sz="2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Thank you</a:t>
            </a:r>
            <a:endParaRPr sz="1500"/>
          </a:p>
        </p:txBody>
      </p:sp>
      <p:cxnSp>
        <p:nvCxnSpPr>
          <p:cNvPr id="202" name="Google Shape;202;p19"/>
          <p:cNvCxnSpPr/>
          <p:nvPr/>
        </p:nvCxnSpPr>
        <p:spPr>
          <a:xfrm>
            <a:off x="628650" y="3100400"/>
            <a:ext cx="24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Index</a:t>
            </a:r>
            <a:endParaRPr sz="1500" dirty="0"/>
          </a:p>
        </p:txBody>
      </p:sp>
      <p:sp>
        <p:nvSpPr>
          <p:cNvPr id="95" name="Google Shape;95;p16"/>
          <p:cNvSpPr txBox="1"/>
          <p:nvPr/>
        </p:nvSpPr>
        <p:spPr>
          <a:xfrm>
            <a:off x="2962500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7</a:t>
            </a:r>
            <a:endParaRPr sz="4000"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3043350" y="1567313"/>
            <a:ext cx="1629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서비스 목표 및</a:t>
            </a:r>
            <a:endParaRPr lang="en-US" altLang="ko-KR" sz="1800" dirty="0">
              <a:latin typeface="Nanum Myeongjo"/>
              <a:ea typeface="Nanum Myeongjo"/>
              <a:sym typeface="Nanum Myeongj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실제 구현</a:t>
            </a:r>
            <a:endParaRPr sz="1100" dirty="0"/>
          </a:p>
        </p:txBody>
      </p:sp>
      <p:sp>
        <p:nvSpPr>
          <p:cNvPr id="97" name="Google Shape;97;p16"/>
          <p:cNvSpPr txBox="1"/>
          <p:nvPr/>
        </p:nvSpPr>
        <p:spPr>
          <a:xfrm>
            <a:off x="3664150" y="2194913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 and Implementation</a:t>
            </a:r>
            <a:endParaRPr sz="9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115375" y="3695200"/>
            <a:ext cx="1557675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/>
              <a:t>목표 서비스에 대한 상세 설명 및 실제 구현 정도</a:t>
            </a:r>
            <a:endParaRPr sz="800" dirty="0"/>
          </a:p>
        </p:txBody>
      </p:sp>
      <p:cxnSp>
        <p:nvCxnSpPr>
          <p:cNvPr id="99" name="Google Shape;99;p16"/>
          <p:cNvCxnSpPr/>
          <p:nvPr/>
        </p:nvCxnSpPr>
        <p:spPr>
          <a:xfrm>
            <a:off x="3115375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3115375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4887713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8</a:t>
            </a:r>
            <a:endParaRPr sz="4000" dirty="0"/>
          </a:p>
        </p:txBody>
      </p:sp>
      <p:sp>
        <p:nvSpPr>
          <p:cNvPr id="102" name="Google Shape;102;p16"/>
          <p:cNvSpPr txBox="1"/>
          <p:nvPr/>
        </p:nvSpPr>
        <p:spPr>
          <a:xfrm>
            <a:off x="5094063" y="1567313"/>
            <a:ext cx="15042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영화 추천</a:t>
            </a:r>
            <a:endParaRPr lang="en-US" altLang="ko-KR" sz="1800" dirty="0">
              <a:latin typeface="Nanum Myeongjo"/>
              <a:ea typeface="Nanum Myeongjo"/>
              <a:sym typeface="Nanum Myeongj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sym typeface="Nanum Myeongjo"/>
              </a:rPr>
              <a:t>알고리즘</a:t>
            </a:r>
            <a:endParaRPr lang="ko-KR" altLang="en-US" sz="1100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5214174" y="2194913"/>
            <a:ext cx="1384089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Recommendation Algorithm</a:t>
            </a:r>
            <a:endParaRPr sz="9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094063" y="3695200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영화 추천 알고리즘 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상세 설명</a:t>
            </a:r>
            <a:endParaRPr sz="800" dirty="0"/>
          </a:p>
        </p:txBody>
      </p:sp>
      <p:cxnSp>
        <p:nvCxnSpPr>
          <p:cNvPr id="105" name="Google Shape;105;p16"/>
          <p:cNvCxnSpPr/>
          <p:nvPr/>
        </p:nvCxnSpPr>
        <p:spPr>
          <a:xfrm>
            <a:off x="5040588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6"/>
          <p:cNvCxnSpPr/>
          <p:nvPr/>
        </p:nvCxnSpPr>
        <p:spPr>
          <a:xfrm>
            <a:off x="5040588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6812925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9</a:t>
            </a:r>
            <a:endParaRPr sz="4000" dirty="0"/>
          </a:p>
        </p:txBody>
      </p:sp>
      <p:sp>
        <p:nvSpPr>
          <p:cNvPr id="108" name="Google Shape;108;p16"/>
          <p:cNvSpPr txBox="1"/>
          <p:nvPr/>
        </p:nvSpPr>
        <p:spPr>
          <a:xfrm>
            <a:off x="6976375" y="1567300"/>
            <a:ext cx="15471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cs typeface="Nanum Myeongjo"/>
                <a:sym typeface="Nanum Myeongjo"/>
              </a:rPr>
              <a:t>프로젝트</a:t>
            </a:r>
            <a:endParaRPr lang="en-US" altLang="ko-KR" sz="18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Nanum Myeongjo"/>
                <a:ea typeface="Nanum Myeongjo"/>
                <a:cs typeface="Nanum Myeongjo"/>
                <a:sym typeface="Nanum Myeongjo"/>
              </a:rPr>
              <a:t>후기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7514575" y="2194900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Project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Review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7019275" y="3695200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프로젝트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후기 및 회고</a:t>
            </a:r>
            <a:endParaRPr sz="800" dirty="0"/>
          </a:p>
        </p:txBody>
      </p:sp>
      <p:cxnSp>
        <p:nvCxnSpPr>
          <p:cNvPr id="111" name="Google Shape;111;p16"/>
          <p:cNvCxnSpPr/>
          <p:nvPr/>
        </p:nvCxnSpPr>
        <p:spPr>
          <a:xfrm>
            <a:off x="6965800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6965800" y="414591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38EB654-11CF-1B94-35E1-B507335E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82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프로젝트 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목표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Objectives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/>
          </a:p>
        </p:txBody>
      </p:sp>
      <p:sp>
        <p:nvSpPr>
          <p:cNvPr id="79" name="Google Shape;79;p15"/>
          <p:cNvSpPr txBox="1"/>
          <p:nvPr/>
        </p:nvSpPr>
        <p:spPr>
          <a:xfrm>
            <a:off x="2576900" y="2668125"/>
            <a:ext cx="1743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A common </a:t>
            </a:r>
            <a:r>
              <a:rPr lang="en-US" altLang="ko-KR" sz="1000" dirty="0"/>
              <a:t>Theme</a:t>
            </a:r>
            <a:endParaRPr sz="1000" dirty="0"/>
          </a:p>
        </p:txBody>
      </p:sp>
      <p:sp>
        <p:nvSpPr>
          <p:cNvPr id="80" name="Google Shape;80;p15"/>
          <p:cNvSpPr txBox="1"/>
          <p:nvPr/>
        </p:nvSpPr>
        <p:spPr>
          <a:xfrm>
            <a:off x="2577050" y="2299125"/>
            <a:ext cx="1743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공통 주제</a:t>
            </a:r>
            <a:endParaRPr sz="1500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2576899" y="3017775"/>
            <a:ext cx="2484191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알고리즘을 기반으로 한 영화 추천 서비스</a:t>
            </a:r>
            <a:endParaRPr sz="800" dirty="0"/>
          </a:p>
        </p:txBody>
      </p:sp>
      <p:sp>
        <p:nvSpPr>
          <p:cNvPr id="85" name="Google Shape;85;p15"/>
          <p:cNvSpPr txBox="1"/>
          <p:nvPr/>
        </p:nvSpPr>
        <p:spPr>
          <a:xfrm>
            <a:off x="5372755" y="2668125"/>
            <a:ext cx="18363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The team’s own Theme</a:t>
            </a:r>
            <a:endParaRPr sz="1000" dirty="0"/>
          </a:p>
        </p:txBody>
      </p:sp>
      <p:sp>
        <p:nvSpPr>
          <p:cNvPr id="86" name="Google Shape;86;p15"/>
          <p:cNvSpPr txBox="1"/>
          <p:nvPr/>
        </p:nvSpPr>
        <p:spPr>
          <a:xfrm>
            <a:off x="5372755" y="2299125"/>
            <a:ext cx="1836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팀 고유 주제</a:t>
            </a:r>
            <a:endParaRPr sz="1500" dirty="0"/>
          </a:p>
        </p:txBody>
      </p:sp>
      <p:sp>
        <p:nvSpPr>
          <p:cNvPr id="87" name="Google Shape;87;p15"/>
          <p:cNvSpPr txBox="1"/>
          <p:nvPr/>
        </p:nvSpPr>
        <p:spPr>
          <a:xfrm>
            <a:off x="5372754" y="3006888"/>
            <a:ext cx="2628246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기록과 수집을 기반으로 한 영화 </a:t>
            </a:r>
            <a:r>
              <a:rPr lang="ko-KR" altLang="en-US" sz="800" dirty="0" err="1"/>
              <a:t>테마북</a:t>
            </a:r>
            <a:r>
              <a:rPr lang="ko-KR" altLang="en-US" sz="800" dirty="0"/>
              <a:t> 구현</a:t>
            </a:r>
            <a:endParaRPr lang="en-US" altLang="ko-KR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내가 이미 봤거나 나중에 보고 싶은 영화를 기록하고</a:t>
            </a:r>
            <a:r>
              <a:rPr lang="en-US" altLang="ko-KR" sz="800" dirty="0"/>
              <a:t>, </a:t>
            </a:r>
            <a:r>
              <a:rPr lang="ko-KR" altLang="en-US" sz="800" dirty="0"/>
              <a:t>카드 형태로 수집할 수 있도록 함</a:t>
            </a:r>
            <a:endParaRPr lang="en-US" altLang="ko-KR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41E9A-4E35-17D0-CB1A-2EA22B39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91" y="638175"/>
            <a:ext cx="2388717" cy="1582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6E66AA-38FB-5943-9D17-BFCF2582A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375" y="638175"/>
            <a:ext cx="2388716" cy="158475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5958217-5EE5-5B09-F9A8-82B8398D5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9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5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업무 분담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Division of Tasks</a:t>
            </a:r>
          </a:p>
        </p:txBody>
      </p:sp>
      <p:sp>
        <p:nvSpPr>
          <p:cNvPr id="79" name="Google Shape;79;p15"/>
          <p:cNvSpPr txBox="1"/>
          <p:nvPr/>
        </p:nvSpPr>
        <p:spPr>
          <a:xfrm>
            <a:off x="2576900" y="2668125"/>
            <a:ext cx="17430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Frontend’s tasks</a:t>
            </a:r>
          </a:p>
        </p:txBody>
      </p:sp>
      <p:sp>
        <p:nvSpPr>
          <p:cNvPr id="80" name="Google Shape;80;p15"/>
          <p:cNvSpPr txBox="1"/>
          <p:nvPr/>
        </p:nvSpPr>
        <p:spPr>
          <a:xfrm>
            <a:off x="2577050" y="2299125"/>
            <a:ext cx="248404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 err="1">
                <a:latin typeface="Nanum Myeongjo"/>
                <a:ea typeface="Nanum Myeongjo"/>
                <a:cs typeface="Nanum Myeongjo"/>
                <a:sym typeface="Nanum Myeongjo"/>
              </a:rPr>
              <a:t>프론트엔드</a:t>
            </a: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altLang="ko-KR" sz="1900" dirty="0"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유한별</a:t>
            </a:r>
            <a:endParaRPr sz="1500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2576899" y="3017775"/>
            <a:ext cx="2628246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- html, </a:t>
            </a:r>
            <a:r>
              <a:rPr lang="en-US" altLang="ko-KR" sz="800" dirty="0" err="1"/>
              <a:t>css</a:t>
            </a:r>
            <a:r>
              <a:rPr lang="en-US" altLang="ko-KR" sz="800" dirty="0"/>
              <a:t>, </a:t>
            </a:r>
            <a:r>
              <a:rPr lang="en-US" altLang="ko-KR" sz="800" dirty="0" err="1"/>
              <a:t>js</a:t>
            </a:r>
            <a:r>
              <a:rPr lang="ko-KR" altLang="en-US" sz="800" dirty="0"/>
              <a:t>을 비롯한 전반적인 </a:t>
            </a:r>
            <a:r>
              <a:rPr lang="en-US" altLang="ko-KR" sz="800" dirty="0"/>
              <a:t>FE </a:t>
            </a:r>
            <a:r>
              <a:rPr lang="ko-KR" altLang="en-US" sz="800" dirty="0"/>
              <a:t>관련 업무 수행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- </a:t>
            </a:r>
            <a:r>
              <a:rPr lang="ko-KR" altLang="en-US" sz="800" dirty="0"/>
              <a:t>사이트 및 로고 디자인 담당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- </a:t>
            </a:r>
            <a:r>
              <a:rPr lang="ko-KR" altLang="en-US" sz="800" dirty="0"/>
              <a:t>사이트 기능 구상</a:t>
            </a:r>
            <a:r>
              <a:rPr lang="en-US" altLang="ko-KR" sz="800" dirty="0"/>
              <a:t>, </a:t>
            </a:r>
            <a:r>
              <a:rPr lang="ko-KR" altLang="en-US" sz="800" dirty="0"/>
              <a:t>기능 목록 정리 및 작성</a:t>
            </a:r>
            <a:endParaRPr lang="en-US" sz="800" dirty="0"/>
          </a:p>
        </p:txBody>
      </p:sp>
      <p:sp>
        <p:nvSpPr>
          <p:cNvPr id="85" name="Google Shape;85;p15"/>
          <p:cNvSpPr txBox="1"/>
          <p:nvPr/>
        </p:nvSpPr>
        <p:spPr>
          <a:xfrm>
            <a:off x="5372755" y="2668125"/>
            <a:ext cx="18363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Backend’s</a:t>
            </a:r>
            <a:r>
              <a:rPr lang="en-US" sz="1000" dirty="0"/>
              <a:t> tasks</a:t>
            </a:r>
          </a:p>
        </p:txBody>
      </p:sp>
      <p:sp>
        <p:nvSpPr>
          <p:cNvPr id="86" name="Google Shape;86;p15"/>
          <p:cNvSpPr txBox="1"/>
          <p:nvPr/>
        </p:nvSpPr>
        <p:spPr>
          <a:xfrm>
            <a:off x="5372755" y="2299125"/>
            <a:ext cx="1836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 err="1">
                <a:latin typeface="Nanum Myeongjo"/>
                <a:ea typeface="Nanum Myeongjo"/>
                <a:sym typeface="Nanum Myeongjo"/>
              </a:rPr>
              <a:t>백엔드</a:t>
            </a: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 </a:t>
            </a:r>
            <a:r>
              <a:rPr lang="en-US" altLang="ko-KR" sz="1900" dirty="0">
                <a:latin typeface="Nanum Myeongjo"/>
                <a:ea typeface="Nanum Myeongjo"/>
                <a:sym typeface="Nanum Myeongjo"/>
              </a:rPr>
              <a:t>: </a:t>
            </a:r>
            <a:r>
              <a:rPr lang="ko-KR" altLang="en-US" sz="1900" dirty="0">
                <a:latin typeface="Nanum Myeongjo"/>
                <a:ea typeface="Nanum Myeongjo"/>
                <a:sym typeface="Nanum Myeongjo"/>
              </a:rPr>
              <a:t>임주연</a:t>
            </a:r>
            <a:endParaRPr sz="1500" dirty="0"/>
          </a:p>
        </p:txBody>
      </p:sp>
      <p:sp>
        <p:nvSpPr>
          <p:cNvPr id="87" name="Google Shape;87;p15"/>
          <p:cNvSpPr txBox="1"/>
          <p:nvPr/>
        </p:nvSpPr>
        <p:spPr>
          <a:xfrm>
            <a:off x="5372754" y="3006888"/>
            <a:ext cx="2826366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- BD </a:t>
            </a:r>
            <a:r>
              <a:rPr lang="ko-KR" altLang="en-US" sz="800" dirty="0"/>
              <a:t>및 프로젝트 </a:t>
            </a:r>
            <a:r>
              <a:rPr lang="en-US" altLang="ko-KR" sz="800" dirty="0"/>
              <a:t>app, model </a:t>
            </a:r>
            <a:r>
              <a:rPr lang="ko-KR" altLang="en-US" sz="800" dirty="0"/>
              <a:t>등 구조 설계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- Django</a:t>
            </a:r>
            <a:r>
              <a:rPr lang="ko-KR" altLang="en-US" sz="800" dirty="0"/>
              <a:t>를 통한 기능 구현</a:t>
            </a:r>
            <a:r>
              <a:rPr lang="en-US" altLang="ko-KR" sz="800" dirty="0"/>
              <a:t>, API </a:t>
            </a:r>
            <a:r>
              <a:rPr lang="ko-KR" altLang="en-US" sz="800" dirty="0"/>
              <a:t>파싱 등 전반적인 </a:t>
            </a:r>
            <a:br>
              <a:rPr lang="en-US" altLang="ko-KR" sz="800" dirty="0"/>
            </a:br>
            <a:r>
              <a:rPr lang="en-US" altLang="ko-KR" sz="800" dirty="0"/>
              <a:t>  BE </a:t>
            </a:r>
            <a:r>
              <a:rPr lang="ko-KR" altLang="en-US" sz="800" dirty="0"/>
              <a:t>관련 업무 수행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- </a:t>
            </a:r>
            <a:r>
              <a:rPr lang="ko-KR" altLang="en-US" sz="800" dirty="0"/>
              <a:t>명세서</a:t>
            </a:r>
            <a:r>
              <a:rPr lang="en-US" altLang="ko-KR" sz="800" dirty="0"/>
              <a:t>, README</a:t>
            </a:r>
            <a:r>
              <a:rPr lang="ko-KR" altLang="en-US" sz="800" dirty="0"/>
              <a:t>를 비롯하여 대부분의 기록을 담당</a:t>
            </a:r>
            <a:endParaRPr sz="800" dirty="0"/>
          </a:p>
        </p:txBody>
      </p:sp>
      <p:pic>
        <p:nvPicPr>
          <p:cNvPr id="3" name="Picture 6" descr="파이썬(Python) django 설치">
            <a:extLst>
              <a:ext uri="{FF2B5EF4-FFF2-40B4-BE49-F238E27FC236}">
                <a16:creationId xmlns:a16="http://schemas.microsoft.com/office/drawing/2014/main" id="{1FFE4F0D-22F7-6411-379B-F7638B2D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391" y="638175"/>
            <a:ext cx="2388716" cy="158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What To Learn After HTML, CSS, and JavaScript • thecodebytes">
            <a:extLst>
              <a:ext uri="{FF2B5EF4-FFF2-40B4-BE49-F238E27FC236}">
                <a16:creationId xmlns:a16="http://schemas.microsoft.com/office/drawing/2014/main" id="{79F6B028-32FF-AF9B-B529-491DBB22C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375" y="638174"/>
            <a:ext cx="2388715" cy="15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1D331DE-088B-BF61-8251-245A8BBF4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6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 txBox="1"/>
          <p:nvPr/>
        </p:nvSpPr>
        <p:spPr>
          <a:xfrm>
            <a:off x="585750" y="638175"/>
            <a:ext cx="1745326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개발 도구 및</a:t>
            </a:r>
            <a:endParaRPr lang="en-US" altLang="ko-KR"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dirty="0">
                <a:latin typeface="Nanum Myeongjo"/>
                <a:ea typeface="Nanum Myeongjo"/>
                <a:cs typeface="Nanum Myeongjo"/>
                <a:sym typeface="Nanum Myeongjo"/>
              </a:rPr>
              <a:t>라이브러리</a:t>
            </a:r>
            <a:endParaRPr sz="19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Tools &amp; Libraries</a:t>
            </a:r>
          </a:p>
        </p:txBody>
      </p:sp>
      <p:sp>
        <p:nvSpPr>
          <p:cNvPr id="95" name="Google Shape;95;p16"/>
          <p:cNvSpPr txBox="1"/>
          <p:nvPr/>
        </p:nvSpPr>
        <p:spPr>
          <a:xfrm>
            <a:off x="2962500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</a:t>
            </a:r>
            <a:endParaRPr sz="4000"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3664150" y="1357778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Nanum Myeongjo"/>
                <a:ea typeface="Nanum Myeongjo"/>
                <a:cs typeface="Nanum Myeongjo"/>
                <a:sym typeface="Nanum Myeongjo"/>
              </a:rPr>
              <a:t>Main</a:t>
            </a:r>
            <a:endParaRPr sz="1600" dirty="0"/>
          </a:p>
        </p:txBody>
      </p:sp>
      <p:sp>
        <p:nvSpPr>
          <p:cNvPr id="97" name="Google Shape;97;p16"/>
          <p:cNvSpPr txBox="1"/>
          <p:nvPr/>
        </p:nvSpPr>
        <p:spPr>
          <a:xfrm>
            <a:off x="3664150" y="1875988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Pyhton 3.9+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Django 3.2.x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Vanilla JS</a:t>
            </a:r>
            <a:endParaRPr sz="900" dirty="0">
              <a:solidFill>
                <a:schemeClr val="dk1"/>
              </a:solidFill>
            </a:endParaRPr>
          </a:p>
        </p:txBody>
      </p:sp>
      <p:cxnSp>
        <p:nvCxnSpPr>
          <p:cNvPr id="99" name="Google Shape;99;p16"/>
          <p:cNvCxnSpPr/>
          <p:nvPr/>
        </p:nvCxnSpPr>
        <p:spPr>
          <a:xfrm>
            <a:off x="3115375" y="135777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4887713" y="55746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</a:t>
            </a:r>
            <a:endParaRPr sz="4000"/>
          </a:p>
        </p:txBody>
      </p:sp>
      <p:sp>
        <p:nvSpPr>
          <p:cNvPr id="102" name="Google Shape;102;p16"/>
          <p:cNvSpPr txBox="1"/>
          <p:nvPr/>
        </p:nvSpPr>
        <p:spPr>
          <a:xfrm>
            <a:off x="5303520" y="1356441"/>
            <a:ext cx="1294743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사용 도구</a:t>
            </a:r>
            <a:endParaRPr sz="1600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5303520" y="1866754"/>
            <a:ext cx="1294743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Visual Studio Code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Chrome Browser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Figma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Diagrams.net</a:t>
            </a:r>
            <a:endParaRPr sz="900" dirty="0">
              <a:solidFill>
                <a:schemeClr val="dk1"/>
              </a:solidFill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>
            <a:off x="5040588" y="135777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6812925" y="55746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</a:t>
            </a:r>
            <a:endParaRPr sz="4000"/>
          </a:p>
        </p:txBody>
      </p:sp>
      <p:sp>
        <p:nvSpPr>
          <p:cNvPr id="108" name="Google Shape;108;p16"/>
          <p:cNvSpPr txBox="1"/>
          <p:nvPr/>
        </p:nvSpPr>
        <p:spPr>
          <a:xfrm>
            <a:off x="7014070" y="1366790"/>
            <a:ext cx="1509405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Nanum Myeongjo"/>
                <a:ea typeface="Nanum Myeongjo"/>
                <a:cs typeface="Nanum Myeongjo"/>
                <a:sym typeface="Nanum Myeongjo"/>
              </a:rPr>
              <a:t>Django &amp; Python</a:t>
            </a:r>
            <a:endParaRPr sz="1600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7514575" y="1875988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Pillow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qrcode</a:t>
            </a:r>
            <a:endParaRPr lang="en-US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requests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colorthief</a:t>
            </a:r>
            <a:endParaRPr sz="900" dirty="0">
              <a:solidFill>
                <a:schemeClr val="dk1"/>
              </a:solidFill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>
            <a:off x="6965800" y="135777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67110AF8-246C-1D2C-5F94-39E99EBA22D5}"/>
              </a:ext>
            </a:extLst>
          </p:cNvPr>
          <p:cNvSpPr txBox="1"/>
          <p:nvPr/>
        </p:nvSpPr>
        <p:spPr>
          <a:xfrm>
            <a:off x="3664150" y="3400585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Nanum Myeongjo"/>
                <a:ea typeface="Nanum Myeongjo"/>
                <a:cs typeface="Nanum Myeongjo"/>
                <a:sym typeface="Nanum Myeongjo"/>
              </a:rPr>
              <a:t>APIs</a:t>
            </a:r>
            <a:endParaRPr sz="1600" dirty="0"/>
          </a:p>
        </p:txBody>
      </p:sp>
      <p:sp>
        <p:nvSpPr>
          <p:cNvPr id="15" name="Google Shape;97;p16">
            <a:extLst>
              <a:ext uri="{FF2B5EF4-FFF2-40B4-BE49-F238E27FC236}">
                <a16:creationId xmlns:a16="http://schemas.microsoft.com/office/drawing/2014/main" id="{ED98B374-9959-9607-4831-BABC70BABABA}"/>
              </a:ext>
            </a:extLst>
          </p:cNvPr>
          <p:cNvSpPr txBox="1"/>
          <p:nvPr/>
        </p:nvSpPr>
        <p:spPr>
          <a:xfrm>
            <a:off x="3664150" y="3918795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TMDB API</a:t>
            </a:r>
            <a:endParaRPr sz="900" dirty="0">
              <a:solidFill>
                <a:schemeClr val="dk1"/>
              </a:solidFill>
            </a:endParaRPr>
          </a:p>
        </p:txBody>
      </p:sp>
      <p:cxnSp>
        <p:nvCxnSpPr>
          <p:cNvPr id="16" name="Google Shape;99;p16">
            <a:extLst>
              <a:ext uri="{FF2B5EF4-FFF2-40B4-BE49-F238E27FC236}">
                <a16:creationId xmlns:a16="http://schemas.microsoft.com/office/drawing/2014/main" id="{D58329C6-35D2-81C6-C703-DCEFF599EFC6}"/>
              </a:ext>
            </a:extLst>
          </p:cNvPr>
          <p:cNvCxnSpPr/>
          <p:nvPr/>
        </p:nvCxnSpPr>
        <p:spPr>
          <a:xfrm>
            <a:off x="3115375" y="340058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01;p16">
            <a:extLst>
              <a:ext uri="{FF2B5EF4-FFF2-40B4-BE49-F238E27FC236}">
                <a16:creationId xmlns:a16="http://schemas.microsoft.com/office/drawing/2014/main" id="{EE37F346-1281-2914-0A27-958F6A4DAB18}"/>
              </a:ext>
            </a:extLst>
          </p:cNvPr>
          <p:cNvSpPr txBox="1"/>
          <p:nvPr/>
        </p:nvSpPr>
        <p:spPr>
          <a:xfrm>
            <a:off x="4887713" y="2600272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5</a:t>
            </a:r>
            <a:endParaRPr sz="4000" dirty="0"/>
          </a:p>
        </p:txBody>
      </p:sp>
      <p:sp>
        <p:nvSpPr>
          <p:cNvPr id="18" name="Google Shape;102;p16">
            <a:extLst>
              <a:ext uri="{FF2B5EF4-FFF2-40B4-BE49-F238E27FC236}">
                <a16:creationId xmlns:a16="http://schemas.microsoft.com/office/drawing/2014/main" id="{A011A988-9678-DD85-968F-E91986BA0F0F}"/>
              </a:ext>
            </a:extLst>
          </p:cNvPr>
          <p:cNvSpPr txBox="1"/>
          <p:nvPr/>
        </p:nvSpPr>
        <p:spPr>
          <a:xfrm>
            <a:off x="5166360" y="3399248"/>
            <a:ext cx="1431903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Nanum Myeongjo"/>
                <a:ea typeface="Nanum Myeongjo"/>
                <a:sym typeface="Nanum Myeongjo"/>
              </a:rPr>
              <a:t>이미지 출처</a:t>
            </a:r>
            <a:endParaRPr sz="1600" dirty="0"/>
          </a:p>
        </p:txBody>
      </p:sp>
      <p:sp>
        <p:nvSpPr>
          <p:cNvPr id="19" name="Google Shape;103;p16">
            <a:extLst>
              <a:ext uri="{FF2B5EF4-FFF2-40B4-BE49-F238E27FC236}">
                <a16:creationId xmlns:a16="http://schemas.microsoft.com/office/drawing/2014/main" id="{8B61964F-1AF4-634A-E395-9156F42F2930}"/>
              </a:ext>
            </a:extLst>
          </p:cNvPr>
          <p:cNvSpPr txBox="1"/>
          <p:nvPr/>
        </p:nvSpPr>
        <p:spPr>
          <a:xfrm>
            <a:off x="5303520" y="3918795"/>
            <a:ext cx="1294743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Flaticon</a:t>
            </a:r>
            <a:endParaRPr lang="en-US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pixabay</a:t>
            </a:r>
            <a:endParaRPr sz="900" dirty="0">
              <a:solidFill>
                <a:schemeClr val="dk1"/>
              </a:solidFill>
            </a:endParaRPr>
          </a:p>
        </p:txBody>
      </p:sp>
      <p:cxnSp>
        <p:nvCxnSpPr>
          <p:cNvPr id="20" name="Google Shape;105;p16">
            <a:extLst>
              <a:ext uri="{FF2B5EF4-FFF2-40B4-BE49-F238E27FC236}">
                <a16:creationId xmlns:a16="http://schemas.microsoft.com/office/drawing/2014/main" id="{FC4F155D-3503-67FF-0863-91CBEA89A0AA}"/>
              </a:ext>
            </a:extLst>
          </p:cNvPr>
          <p:cNvCxnSpPr/>
          <p:nvPr/>
        </p:nvCxnSpPr>
        <p:spPr>
          <a:xfrm>
            <a:off x="5040588" y="340058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5;p16">
            <a:extLst>
              <a:ext uri="{FF2B5EF4-FFF2-40B4-BE49-F238E27FC236}">
                <a16:creationId xmlns:a16="http://schemas.microsoft.com/office/drawing/2014/main" id="{0466DD27-4B9E-739C-FCA0-3A5F9F4DF91D}"/>
              </a:ext>
            </a:extLst>
          </p:cNvPr>
          <p:cNvSpPr txBox="1"/>
          <p:nvPr/>
        </p:nvSpPr>
        <p:spPr>
          <a:xfrm>
            <a:off x="2962500" y="2599363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4</a:t>
            </a: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57E990-8CC7-1BCC-767A-8FECACF0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000" dirty="0">
                <a:latin typeface="Nanum Myeongjo"/>
                <a:ea typeface="Nanum Myeongjo"/>
                <a:sym typeface="Nanum Myeongjo"/>
              </a:rPr>
              <a:t>어플리케이션 </a:t>
            </a:r>
            <a:endParaRPr lang="en-US" altLang="ko-KR" sz="2000" dirty="0">
              <a:latin typeface="Nanum Myeongjo"/>
              <a:ea typeface="Nanum Myeongjo"/>
              <a:sym typeface="Nanum Myeongjo"/>
            </a:endParaRPr>
          </a:p>
          <a:p>
            <a:r>
              <a:rPr lang="en-US" altLang="ko-KR" sz="2000" dirty="0">
                <a:latin typeface="Nanum Myeongjo"/>
                <a:ea typeface="Nanum Myeongjo"/>
                <a:sym typeface="Nanum Myeongjo"/>
              </a:rPr>
              <a:t>: movies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Applications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and Models</a:t>
            </a:r>
          </a:p>
        </p:txBody>
      </p:sp>
      <p:sp>
        <p:nvSpPr>
          <p:cNvPr id="95" name="Google Shape;95;p16"/>
          <p:cNvSpPr txBox="1"/>
          <p:nvPr/>
        </p:nvSpPr>
        <p:spPr>
          <a:xfrm>
            <a:off x="2962500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</a:t>
            </a:r>
            <a:endParaRPr sz="4000"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3664150" y="1567313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num Myeongjo"/>
                <a:ea typeface="Nanum Myeongjo"/>
                <a:sym typeface="Nanum Myeongjo"/>
              </a:rPr>
              <a:t>Movie</a:t>
            </a:r>
            <a:endParaRPr sz="1100" dirty="0"/>
          </a:p>
        </p:txBody>
      </p:sp>
      <p:sp>
        <p:nvSpPr>
          <p:cNvPr id="97" name="Google Shape;97;p16"/>
          <p:cNvSpPr txBox="1"/>
          <p:nvPr/>
        </p:nvSpPr>
        <p:spPr>
          <a:xfrm>
            <a:off x="3299460" y="2194913"/>
            <a:ext cx="137359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</a:rPr>
              <a:t>People, Genre</a:t>
            </a:r>
            <a:r>
              <a:rPr lang="ko-KR" altLang="en-US" sz="900" dirty="0">
                <a:solidFill>
                  <a:schemeClr val="dk1"/>
                </a:solidFill>
              </a:rPr>
              <a:t>와 </a:t>
            </a:r>
            <a:r>
              <a:rPr lang="en-US" altLang="ko-KR" sz="900" dirty="0">
                <a:solidFill>
                  <a:schemeClr val="dk1"/>
                </a:solidFill>
              </a:rPr>
              <a:t>N:M</a:t>
            </a:r>
            <a:r>
              <a:rPr lang="ko-KR" altLang="en-US" sz="900" dirty="0">
                <a:solidFill>
                  <a:schemeClr val="dk1"/>
                </a:solidFill>
              </a:rPr>
              <a:t>관계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168850" y="2989163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영화에 대한 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세부 정보 저장</a:t>
            </a:r>
            <a:endParaRPr sz="800" dirty="0"/>
          </a:p>
        </p:txBody>
      </p:sp>
      <p:cxnSp>
        <p:nvCxnSpPr>
          <p:cNvPr id="99" name="Google Shape;99;p16"/>
          <p:cNvCxnSpPr/>
          <p:nvPr/>
        </p:nvCxnSpPr>
        <p:spPr>
          <a:xfrm>
            <a:off x="3115375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3115375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4887713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</a:t>
            </a:r>
            <a:endParaRPr sz="4000"/>
          </a:p>
        </p:txBody>
      </p:sp>
      <p:sp>
        <p:nvSpPr>
          <p:cNvPr id="102" name="Google Shape;102;p16"/>
          <p:cNvSpPr txBox="1"/>
          <p:nvPr/>
        </p:nvSpPr>
        <p:spPr>
          <a:xfrm>
            <a:off x="5589363" y="1567313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num Myeongjo"/>
                <a:ea typeface="Nanum Myeongjo"/>
                <a:sym typeface="Nanum Myeongjo"/>
              </a:rPr>
              <a:t>People</a:t>
            </a:r>
            <a:endParaRPr sz="1100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5589363" y="2194913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Movie</a:t>
            </a:r>
            <a:r>
              <a:rPr lang="ko-KR" altLang="en-US" sz="900" dirty="0">
                <a:solidFill>
                  <a:schemeClr val="dk1"/>
                </a:solidFill>
              </a:rPr>
              <a:t>와 </a:t>
            </a:r>
            <a:r>
              <a:rPr lang="en-US" altLang="ko-KR" sz="900" dirty="0">
                <a:solidFill>
                  <a:schemeClr val="dk1"/>
                </a:solidFill>
              </a:rPr>
              <a:t>N:M</a:t>
            </a:r>
            <a:r>
              <a:rPr lang="ko-KR" altLang="en-US" sz="900" dirty="0">
                <a:solidFill>
                  <a:schemeClr val="dk1"/>
                </a:solidFill>
              </a:rPr>
              <a:t>관계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094063" y="2989163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영화 제작에 참여한 인물들</a:t>
            </a:r>
            <a:r>
              <a:rPr lang="en-US" altLang="ko-KR" sz="800" dirty="0"/>
              <a:t>(</a:t>
            </a:r>
            <a:r>
              <a:rPr lang="ko-KR" altLang="en-US" sz="800" dirty="0"/>
              <a:t>배우</a:t>
            </a:r>
            <a:r>
              <a:rPr lang="en-US" altLang="ko-KR" sz="800" dirty="0"/>
              <a:t>, </a:t>
            </a:r>
            <a:r>
              <a:rPr lang="ko-KR" altLang="en-US" sz="800" dirty="0"/>
              <a:t>감독</a:t>
            </a:r>
            <a:r>
              <a:rPr lang="en-US" altLang="ko-KR" sz="800" dirty="0"/>
              <a:t>)</a:t>
            </a:r>
            <a:r>
              <a:rPr lang="ko-KR" altLang="en-US" sz="800" dirty="0"/>
              <a:t>에 대한 정보 저장</a:t>
            </a:r>
            <a:endParaRPr sz="800" dirty="0"/>
          </a:p>
        </p:txBody>
      </p:sp>
      <p:cxnSp>
        <p:nvCxnSpPr>
          <p:cNvPr id="105" name="Google Shape;105;p16"/>
          <p:cNvCxnSpPr/>
          <p:nvPr/>
        </p:nvCxnSpPr>
        <p:spPr>
          <a:xfrm>
            <a:off x="5040588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6"/>
          <p:cNvCxnSpPr/>
          <p:nvPr/>
        </p:nvCxnSpPr>
        <p:spPr>
          <a:xfrm>
            <a:off x="5040588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6812925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</a:t>
            </a:r>
            <a:endParaRPr sz="4000"/>
          </a:p>
        </p:txBody>
      </p:sp>
      <p:sp>
        <p:nvSpPr>
          <p:cNvPr id="108" name="Google Shape;108;p16"/>
          <p:cNvSpPr txBox="1"/>
          <p:nvPr/>
        </p:nvSpPr>
        <p:spPr>
          <a:xfrm>
            <a:off x="7514575" y="1567300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num Myeongjo"/>
                <a:ea typeface="Nanum Myeongjo"/>
                <a:cs typeface="Nanum Myeongjo"/>
                <a:sym typeface="Nanum Myeongjo"/>
              </a:rPr>
              <a:t>Genre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7514575" y="2194900"/>
            <a:ext cx="1008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solidFill>
                  <a:schemeClr val="dk1"/>
                </a:solidFill>
              </a:rPr>
              <a:t>Movie</a:t>
            </a:r>
            <a:r>
              <a:rPr lang="ko-KR" altLang="en-US" sz="900" dirty="0">
                <a:solidFill>
                  <a:schemeClr val="dk1"/>
                </a:solidFill>
              </a:rPr>
              <a:t>와 </a:t>
            </a:r>
            <a:r>
              <a:rPr lang="en-US" altLang="ko-KR" sz="900" dirty="0">
                <a:solidFill>
                  <a:schemeClr val="dk1"/>
                </a:solidFill>
              </a:rPr>
              <a:t>N:M</a:t>
            </a:r>
            <a:r>
              <a:rPr lang="ko-KR" altLang="en-US" sz="900" dirty="0">
                <a:solidFill>
                  <a:schemeClr val="dk1"/>
                </a:solidFill>
              </a:rPr>
              <a:t>관계</a:t>
            </a:r>
          </a:p>
        </p:txBody>
      </p:sp>
      <p:sp>
        <p:nvSpPr>
          <p:cNvPr id="110" name="Google Shape;110;p16"/>
          <p:cNvSpPr txBox="1"/>
          <p:nvPr/>
        </p:nvSpPr>
        <p:spPr>
          <a:xfrm>
            <a:off x="7019275" y="2989150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영화 장르에 대한 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정보 저장</a:t>
            </a:r>
            <a:endParaRPr sz="800" dirty="0"/>
          </a:p>
        </p:txBody>
      </p:sp>
      <p:cxnSp>
        <p:nvCxnSpPr>
          <p:cNvPr id="111" name="Google Shape;111;p16"/>
          <p:cNvCxnSpPr/>
          <p:nvPr/>
        </p:nvCxnSpPr>
        <p:spPr>
          <a:xfrm>
            <a:off x="6965800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6965800" y="414591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E9C2B03-91CD-C585-87A4-2A67E5319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1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6"/>
          <p:cNvCxnSpPr/>
          <p:nvPr/>
        </p:nvCxnSpPr>
        <p:spPr>
          <a:xfrm>
            <a:off x="585750" y="475775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/>
          <p:nvPr/>
        </p:nvCxnSpPr>
        <p:spPr>
          <a:xfrm>
            <a:off x="585750" y="33815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 txBox="1"/>
          <p:nvPr/>
        </p:nvSpPr>
        <p:spPr>
          <a:xfrm>
            <a:off x="585750" y="638175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000" dirty="0">
                <a:latin typeface="Nanum Myeongjo"/>
                <a:ea typeface="Nanum Myeongjo"/>
                <a:sym typeface="Nanum Myeongjo"/>
              </a:rPr>
              <a:t>어플리케이션 </a:t>
            </a:r>
            <a:endParaRPr lang="en-US" altLang="ko-KR" sz="2000" dirty="0">
              <a:latin typeface="Nanum Myeongjo"/>
              <a:ea typeface="Nanum Myeongjo"/>
              <a:sym typeface="Nanum Myeongjo"/>
            </a:endParaRPr>
          </a:p>
          <a:p>
            <a:r>
              <a:rPr lang="en-US" altLang="ko-KR" sz="2000" dirty="0">
                <a:latin typeface="Nanum Myeongjo"/>
                <a:ea typeface="Nanum Myeongjo"/>
                <a:sym typeface="Nanum Myeongjo"/>
              </a:rPr>
              <a:t>: books</a:t>
            </a:r>
            <a:endParaRPr lang="ko-KR" alt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Applications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and Models</a:t>
            </a:r>
          </a:p>
        </p:txBody>
      </p:sp>
      <p:sp>
        <p:nvSpPr>
          <p:cNvPr id="95" name="Google Shape;95;p16"/>
          <p:cNvSpPr txBox="1"/>
          <p:nvPr/>
        </p:nvSpPr>
        <p:spPr>
          <a:xfrm>
            <a:off x="2962500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</a:t>
            </a:r>
            <a:endParaRPr sz="4000"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3664150" y="1567313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num Myeongjo"/>
                <a:ea typeface="Nanum Myeongjo"/>
                <a:sym typeface="Nanum Myeongjo"/>
              </a:rPr>
              <a:t>Book</a:t>
            </a:r>
            <a:endParaRPr sz="1100" dirty="0"/>
          </a:p>
        </p:txBody>
      </p:sp>
      <p:sp>
        <p:nvSpPr>
          <p:cNvPr id="97" name="Google Shape;97;p16"/>
          <p:cNvSpPr txBox="1"/>
          <p:nvPr/>
        </p:nvSpPr>
        <p:spPr>
          <a:xfrm>
            <a:off x="3299460" y="2194913"/>
            <a:ext cx="137359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Card, </a:t>
            </a:r>
            <a:r>
              <a:rPr lang="en-US" altLang="ko-KR" sz="900" dirty="0">
                <a:solidFill>
                  <a:schemeClr val="dk1"/>
                </a:solidFill>
              </a:rPr>
              <a:t>User</a:t>
            </a:r>
            <a:r>
              <a:rPr lang="ko-KR" altLang="en-US" sz="900" dirty="0">
                <a:solidFill>
                  <a:schemeClr val="dk1"/>
                </a:solidFill>
              </a:rPr>
              <a:t>와 </a:t>
            </a:r>
            <a:endParaRPr lang="en-US" altLang="ko-KR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>
                <a:solidFill>
                  <a:schemeClr val="dk1"/>
                </a:solidFill>
              </a:rPr>
              <a:t>N:M </a:t>
            </a:r>
            <a:r>
              <a:rPr lang="ko-KR" altLang="en-US" sz="900" dirty="0">
                <a:solidFill>
                  <a:schemeClr val="dk1"/>
                </a:solidFill>
              </a:rPr>
              <a:t>관계</a:t>
            </a:r>
            <a:endParaRPr lang="en-US" altLang="ko-KR" sz="900" dirty="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168850" y="2989163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err="1"/>
              <a:t>테마북과</a:t>
            </a:r>
            <a:r>
              <a:rPr lang="ko-KR" altLang="en-US" sz="800" dirty="0"/>
              <a:t> 관련된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정보 저장</a:t>
            </a:r>
            <a:endParaRPr sz="800" dirty="0"/>
          </a:p>
        </p:txBody>
      </p:sp>
      <p:cxnSp>
        <p:nvCxnSpPr>
          <p:cNvPr id="99" name="Google Shape;99;p16"/>
          <p:cNvCxnSpPr/>
          <p:nvPr/>
        </p:nvCxnSpPr>
        <p:spPr>
          <a:xfrm>
            <a:off x="3115375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3115375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6"/>
          <p:cNvSpPr txBox="1"/>
          <p:nvPr/>
        </p:nvSpPr>
        <p:spPr>
          <a:xfrm>
            <a:off x="4887713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</a:t>
            </a:r>
            <a:endParaRPr sz="4000"/>
          </a:p>
        </p:txBody>
      </p:sp>
      <p:sp>
        <p:nvSpPr>
          <p:cNvPr id="102" name="Google Shape;102;p16"/>
          <p:cNvSpPr txBox="1"/>
          <p:nvPr/>
        </p:nvSpPr>
        <p:spPr>
          <a:xfrm>
            <a:off x="5589363" y="1567313"/>
            <a:ext cx="10089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Nanum Myeongjo"/>
                <a:ea typeface="Nanum Myeongjo"/>
                <a:sym typeface="Nanum Myeongjo"/>
              </a:rPr>
              <a:t>Card</a:t>
            </a:r>
            <a:endParaRPr sz="1100" dirty="0"/>
          </a:p>
        </p:txBody>
      </p:sp>
      <p:sp>
        <p:nvSpPr>
          <p:cNvPr id="103" name="Google Shape;103;p16"/>
          <p:cNvSpPr txBox="1"/>
          <p:nvPr/>
        </p:nvSpPr>
        <p:spPr>
          <a:xfrm>
            <a:off x="5094064" y="2194913"/>
            <a:ext cx="1504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Book</a:t>
            </a:r>
            <a:r>
              <a:rPr lang="ko-KR" altLang="en-US" sz="900" dirty="0">
                <a:solidFill>
                  <a:schemeClr val="dk1"/>
                </a:solidFill>
              </a:rPr>
              <a:t>과 </a:t>
            </a:r>
            <a:r>
              <a:rPr lang="en-US" altLang="ko-KR" sz="900" dirty="0">
                <a:solidFill>
                  <a:schemeClr val="dk1"/>
                </a:solidFill>
              </a:rPr>
              <a:t>N:M </a:t>
            </a:r>
            <a:r>
              <a:rPr lang="ko-KR" altLang="en-US" sz="900" dirty="0">
                <a:solidFill>
                  <a:schemeClr val="dk1"/>
                </a:solidFill>
              </a:rPr>
              <a:t>관계</a:t>
            </a:r>
            <a:endParaRPr lang="en-US" altLang="ko-KR" sz="900"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</a:rPr>
              <a:t>User,</a:t>
            </a:r>
            <a:r>
              <a:rPr lang="ko-KR" altLang="en-US" sz="900" dirty="0">
                <a:solidFill>
                  <a:schemeClr val="dk1"/>
                </a:solidFill>
              </a:rPr>
              <a:t> </a:t>
            </a:r>
            <a:r>
              <a:rPr lang="en-US" altLang="ko-KR" sz="900" dirty="0">
                <a:solidFill>
                  <a:schemeClr val="dk1"/>
                </a:solidFill>
              </a:rPr>
              <a:t>Movie</a:t>
            </a:r>
            <a:r>
              <a:rPr lang="ko-KR" altLang="en-US" sz="900" dirty="0">
                <a:solidFill>
                  <a:schemeClr val="dk1"/>
                </a:solidFill>
              </a:rPr>
              <a:t>와 </a:t>
            </a:r>
            <a:r>
              <a:rPr lang="en-US" altLang="ko-KR" sz="900" dirty="0">
                <a:solidFill>
                  <a:schemeClr val="dk1"/>
                </a:solidFill>
              </a:rPr>
              <a:t>1:N </a:t>
            </a:r>
            <a:r>
              <a:rPr lang="ko-KR" altLang="en-US" sz="900" dirty="0">
                <a:solidFill>
                  <a:schemeClr val="dk1"/>
                </a:solidFill>
              </a:rPr>
              <a:t>관계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094063" y="2989163"/>
            <a:ext cx="1504200" cy="1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영화 포토카드에 대한 </a:t>
            </a:r>
            <a:endParaRPr lang="en-US" altLang="ko-KR" sz="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/>
              <a:t>정보 저장</a:t>
            </a:r>
            <a:endParaRPr sz="800" dirty="0"/>
          </a:p>
        </p:txBody>
      </p:sp>
      <p:cxnSp>
        <p:nvCxnSpPr>
          <p:cNvPr id="105" name="Google Shape;105;p16"/>
          <p:cNvCxnSpPr/>
          <p:nvPr/>
        </p:nvCxnSpPr>
        <p:spPr>
          <a:xfrm>
            <a:off x="5040588" y="1494938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6"/>
          <p:cNvCxnSpPr/>
          <p:nvPr/>
        </p:nvCxnSpPr>
        <p:spPr>
          <a:xfrm>
            <a:off x="5040588" y="4145925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/>
          <p:nvPr/>
        </p:nvSpPr>
        <p:spPr>
          <a:xfrm>
            <a:off x="6812925" y="694625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13743-DA8B-8168-2339-18DF5E2C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13" cy="4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76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2252</Words>
  <Application>Microsoft Office PowerPoint</Application>
  <PresentationFormat>화면 슬라이드 쇼(16:9)</PresentationFormat>
  <Paragraphs>508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Nanum Myeongjo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유한별</cp:lastModifiedBy>
  <cp:revision>22</cp:revision>
  <dcterms:modified xsi:type="dcterms:W3CDTF">2022-11-24T18:03:37Z</dcterms:modified>
</cp:coreProperties>
</file>